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6_9F700766.xml" ContentType="application/vnd.ms-powerpoint.comments+xml"/>
  <Override PartName="/ppt/comments/modernComment_107_978128B.xml" ContentType="application/vnd.ms-powerpoint.comments+xml"/>
  <Override PartName="/ppt/comments/modernComment_11C_9A1075AA.xml" ContentType="application/vnd.ms-powerpoint.comments+xml"/>
  <Override PartName="/ppt/comments/modernComment_11A_56ADC882.xml" ContentType="application/vnd.ms-powerpoint.comments+xml"/>
  <Override PartName="/ppt/comments/modernComment_108_A747B40B.xml" ContentType="application/vnd.ms-powerpoint.comments+xml"/>
  <Override PartName="/ppt/comments/modernComment_117_B2E520AA.xml" ContentType="application/vnd.ms-powerpoint.comments+xml"/>
  <Override PartName="/ppt/comments/modernComment_116_18479EF5.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56" r:id="rId2"/>
    <p:sldId id="287" r:id="rId3"/>
    <p:sldId id="259" r:id="rId4"/>
    <p:sldId id="262" r:id="rId5"/>
    <p:sldId id="280" r:id="rId6"/>
    <p:sldId id="263" r:id="rId7"/>
    <p:sldId id="284" r:id="rId8"/>
    <p:sldId id="281" r:id="rId9"/>
    <p:sldId id="282" r:id="rId10"/>
    <p:sldId id="283" r:id="rId11"/>
    <p:sldId id="285" r:id="rId12"/>
    <p:sldId id="264" r:id="rId13"/>
    <p:sldId id="274" r:id="rId14"/>
    <p:sldId id="279" r:id="rId15"/>
    <p:sldId id="275" r:id="rId16"/>
    <p:sldId id="276" r:id="rId17"/>
    <p:sldId id="288" r:id="rId18"/>
    <p:sldId id="277" r:id="rId19"/>
    <p:sldId id="278" r:id="rId20"/>
    <p:sldId id="261" r:id="rId21"/>
    <p:sldId id="265" r:id="rId22"/>
    <p:sldId id="266" r:id="rId23"/>
    <p:sldId id="272" r:id="rId24"/>
    <p:sldId id="270" r:id="rId25"/>
    <p:sldId id="271" r:id="rId26"/>
    <p:sldId id="273" r:id="rId27"/>
    <p:sldId id="26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0CF7472-3222-C5C7-2AF0-0B4588640453}" name="雨菲 宋" initials="雨宋" userId="ead47db700e9fd6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F5398"/>
    <a:srgbClr val="3E75B6"/>
    <a:srgbClr val="4552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F69220-C1A9-478B-A018-5F4B55B72D9E}" v="7" dt="2025-07-13T10:23:38.78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84" y="76"/>
      </p:cViewPr>
      <p:guideLst/>
    </p:cSldViewPr>
  </p:slideViewPr>
  <p:notesTextViewPr>
    <p:cViewPr>
      <p:scale>
        <a:sx n="1" d="1"/>
        <a:sy n="1" d="1"/>
      </p:scale>
      <p:origin x="0" y="0"/>
    </p:cViewPr>
  </p:notesTextViewPr>
  <p:notesViewPr>
    <p:cSldViewPr snapToGrid="0">
      <p:cViewPr varScale="1">
        <p:scale>
          <a:sx n="83" d="100"/>
          <a:sy n="83" d="100"/>
        </p:scale>
        <p:origin x="3284"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雨菲 宋" userId="ead47db700e9fd6d" providerId="LiveId" clId="{4C8A6FE1-D387-42D5-8B97-1A4A599E4472}"/>
    <pc:docChg chg="undo redo custSel addSld delSld modSld sldOrd modMainMaster addSection delSection">
      <pc:chgData name="雨菲 宋" userId="ead47db700e9fd6d" providerId="LiveId" clId="{4C8A6FE1-D387-42D5-8B97-1A4A599E4472}" dt="2025-05-05T08:26:12.018" v="5191" actId="164"/>
      <pc:docMkLst>
        <pc:docMk/>
      </pc:docMkLst>
      <pc:sldChg chg="addSp delSp modSp new mod">
        <pc:chgData name="雨菲 宋" userId="ead47db700e9fd6d" providerId="LiveId" clId="{4C8A6FE1-D387-42D5-8B97-1A4A599E4472}" dt="2025-04-12T07:14:41.026" v="4575" actId="20577"/>
        <pc:sldMkLst>
          <pc:docMk/>
          <pc:sldMk cId="2766002670" sldId="256"/>
        </pc:sldMkLst>
      </pc:sldChg>
      <pc:sldChg chg="new del">
        <pc:chgData name="雨菲 宋" userId="ead47db700e9fd6d" providerId="LiveId" clId="{4C8A6FE1-D387-42D5-8B97-1A4A599E4472}" dt="2025-03-02T07:17:17.368" v="94" actId="47"/>
        <pc:sldMkLst>
          <pc:docMk/>
          <pc:sldMk cId="3780954067" sldId="257"/>
        </pc:sldMkLst>
      </pc:sldChg>
      <pc:sldChg chg="addSp modSp new del mod">
        <pc:chgData name="雨菲 宋" userId="ead47db700e9fd6d" providerId="LiveId" clId="{4C8A6FE1-D387-42D5-8B97-1A4A599E4472}" dt="2025-03-02T09:24:22.848" v="151" actId="47"/>
        <pc:sldMkLst>
          <pc:docMk/>
          <pc:sldMk cId="1907022266" sldId="258"/>
        </pc:sldMkLst>
      </pc:sldChg>
      <pc:sldChg chg="addSp delSp modSp new mod modClrScheme chgLayout modNotesTx">
        <pc:chgData name="雨菲 宋" userId="ead47db700e9fd6d" providerId="LiveId" clId="{4C8A6FE1-D387-42D5-8B97-1A4A599E4472}" dt="2025-03-23T09:29:22.174" v="2418" actId="14100"/>
        <pc:sldMkLst>
          <pc:docMk/>
          <pc:sldMk cId="2216897162" sldId="259"/>
        </pc:sldMkLst>
      </pc:sldChg>
      <pc:sldChg chg="addSp delSp modSp new del mod">
        <pc:chgData name="雨菲 宋" userId="ead47db700e9fd6d" providerId="LiveId" clId="{4C8A6FE1-D387-42D5-8B97-1A4A599E4472}" dt="2025-03-15T09:15:46.619" v="631" actId="47"/>
        <pc:sldMkLst>
          <pc:docMk/>
          <pc:sldMk cId="440965411" sldId="260"/>
        </pc:sldMkLst>
      </pc:sldChg>
      <pc:sldChg chg="new del">
        <pc:chgData name="雨菲 宋" userId="ead47db700e9fd6d" providerId="LiveId" clId="{4C8A6FE1-D387-42D5-8B97-1A4A599E4472}" dt="2025-03-02T09:16:54.392" v="100" actId="47"/>
        <pc:sldMkLst>
          <pc:docMk/>
          <pc:sldMk cId="1926146151" sldId="260"/>
        </pc:sldMkLst>
      </pc:sldChg>
      <pc:sldChg chg="addSp delSp modSp new mod">
        <pc:chgData name="雨菲 宋" userId="ead47db700e9fd6d" providerId="LiveId" clId="{4C8A6FE1-D387-42D5-8B97-1A4A599E4472}" dt="2025-03-15T09:15:03.002" v="630"/>
        <pc:sldMkLst>
          <pc:docMk/>
          <pc:sldMk cId="3536007809" sldId="261"/>
        </pc:sldMkLst>
      </pc:sldChg>
      <pc:sldChg chg="addSp delSp modSp new mod">
        <pc:chgData name="雨菲 宋" userId="ead47db700e9fd6d" providerId="LiveId" clId="{4C8A6FE1-D387-42D5-8B97-1A4A599E4472}" dt="2025-03-23T08:22:53.593" v="2076" actId="20577"/>
        <pc:sldMkLst>
          <pc:docMk/>
          <pc:sldMk cId="2674919270" sldId="262"/>
        </pc:sldMkLst>
      </pc:sldChg>
      <pc:sldChg chg="addSp delSp modSp new add del mod ord modCm">
        <pc:chgData name="雨菲 宋" userId="ead47db700e9fd6d" providerId="LiveId" clId="{4C8A6FE1-D387-42D5-8B97-1A4A599E4472}" dt="2025-04-17T14:59:17.884" v="5186" actId="404"/>
        <pc:sldMkLst>
          <pc:docMk/>
          <pc:sldMk cId="158864011" sldId="263"/>
        </pc:sldMkLst>
        <pc:spChg chg="mod">
          <ac:chgData name="雨菲 宋" userId="ead47db700e9fd6d" providerId="LiveId" clId="{4C8A6FE1-D387-42D5-8B97-1A4A599E4472}" dt="2025-04-17T14:59:17.884" v="5186" actId="404"/>
          <ac:spMkLst>
            <pc:docMk/>
            <pc:sldMk cId="158864011" sldId="263"/>
            <ac:spMk id="11" creationId="{34F0FEAD-7612-5EA7-7542-CCCA94328D5E}"/>
          </ac:spMkLst>
        </pc:spChg>
        <pc:extLst>
          <p:ext xmlns:p="http://schemas.openxmlformats.org/presentationml/2006/main" uri="{D6D511B9-2390-475A-947B-AFAB55BFBCF1}">
            <pc226:cmChg xmlns:pc226="http://schemas.microsoft.com/office/powerpoint/2022/06/main/command" chg="mod">
              <pc226:chgData name="雨菲 宋" userId="ead47db700e9fd6d" providerId="LiveId" clId="{4C8A6FE1-D387-42D5-8B97-1A4A599E4472}" dt="2025-03-23T10:41:23.631" v="2620" actId="20577"/>
              <pc2:cmMkLst xmlns:pc2="http://schemas.microsoft.com/office/powerpoint/2019/9/main/command">
                <pc:docMk/>
                <pc:sldMk cId="158864011" sldId="263"/>
                <pc2:cmMk id="{878F2401-27EC-43A5-9DDD-01C1777E899B}"/>
              </pc2:cmMkLst>
            </pc226:cmChg>
          </p:ext>
        </pc:extLst>
      </pc:sldChg>
      <pc:sldChg chg="addSp delSp modSp new mod">
        <pc:chgData name="雨菲 宋" userId="ead47db700e9fd6d" providerId="LiveId" clId="{4C8A6FE1-D387-42D5-8B97-1A4A599E4472}" dt="2025-04-12T10:31:57.471" v="5013" actId="1076"/>
        <pc:sldMkLst>
          <pc:docMk/>
          <pc:sldMk cId="2806494219" sldId="264"/>
        </pc:sldMkLst>
      </pc:sldChg>
      <pc:sldChg chg="addSp delSp modSp new mod modAnim">
        <pc:chgData name="雨菲 宋" userId="ead47db700e9fd6d" providerId="LiveId" clId="{4C8A6FE1-D387-42D5-8B97-1A4A599E4472}" dt="2025-03-15T16:06:34.660" v="739" actId="1076"/>
        <pc:sldMkLst>
          <pc:docMk/>
          <pc:sldMk cId="1156115518" sldId="265"/>
        </pc:sldMkLst>
      </pc:sldChg>
      <pc:sldChg chg="addSp delSp modSp new mod">
        <pc:chgData name="雨菲 宋" userId="ead47db700e9fd6d" providerId="LiveId" clId="{4C8A6FE1-D387-42D5-8B97-1A4A599E4472}" dt="2025-03-31T07:33:15.621" v="4528" actId="113"/>
        <pc:sldMkLst>
          <pc:docMk/>
          <pc:sldMk cId="1241151899" sldId="266"/>
        </pc:sldMkLst>
      </pc:sldChg>
      <pc:sldChg chg="addSp modSp mod">
        <pc:chgData name="雨菲 宋" userId="ead47db700e9fd6d" providerId="LiveId" clId="{4C8A6FE1-D387-42D5-8B97-1A4A599E4472}" dt="2025-04-16T07:48:01.471" v="5081" actId="404"/>
        <pc:sldMkLst>
          <pc:docMk/>
          <pc:sldMk cId="3278927470" sldId="267"/>
        </pc:sldMkLst>
        <pc:spChg chg="mod">
          <ac:chgData name="雨菲 宋" userId="ead47db700e9fd6d" providerId="LiveId" clId="{4C8A6FE1-D387-42D5-8B97-1A4A599E4472}" dt="2025-04-16T07:48:01.471" v="5081" actId="404"/>
          <ac:spMkLst>
            <pc:docMk/>
            <pc:sldMk cId="3278927470" sldId="267"/>
            <ac:spMk id="24" creationId="{1C53146A-A22B-F217-4FD7-D6092DA124F9}"/>
          </ac:spMkLst>
        </pc:spChg>
      </pc:sldChg>
      <pc:sldChg chg="modSp mod">
        <pc:chgData name="雨菲 宋" userId="ead47db700e9fd6d" providerId="LiveId" clId="{4C8A6FE1-D387-42D5-8B97-1A4A599E4472}" dt="2025-03-17T12:09:37.645" v="858" actId="1076"/>
        <pc:sldMkLst>
          <pc:docMk/>
          <pc:sldMk cId="2691812965" sldId="270"/>
        </pc:sldMkLst>
      </pc:sldChg>
      <pc:sldChg chg="modSp mod">
        <pc:chgData name="雨菲 宋" userId="ead47db700e9fd6d" providerId="LiveId" clId="{4C8A6FE1-D387-42D5-8B97-1A4A599E4472}" dt="2025-03-17T12:09:55.365" v="859" actId="113"/>
        <pc:sldMkLst>
          <pc:docMk/>
          <pc:sldMk cId="3875510722" sldId="271"/>
        </pc:sldMkLst>
      </pc:sldChg>
      <pc:sldChg chg="addSp modSp new mod">
        <pc:chgData name="雨菲 宋" userId="ead47db700e9fd6d" providerId="LiveId" clId="{4C8A6FE1-D387-42D5-8B97-1A4A599E4472}" dt="2025-03-23T08:54:42.157" v="2376" actId="20577"/>
        <pc:sldMkLst>
          <pc:docMk/>
          <pc:sldMk cId="4293988589" sldId="274"/>
        </pc:sldMkLst>
      </pc:sldChg>
      <pc:sldChg chg="addSp delSp modSp mod modAnim">
        <pc:chgData name="雨菲 宋" userId="ead47db700e9fd6d" providerId="LiveId" clId="{4C8A6FE1-D387-42D5-8B97-1A4A599E4472}" dt="2025-03-23T08:54:32.296" v="2374" actId="20577"/>
        <pc:sldMkLst>
          <pc:docMk/>
          <pc:sldMk cId="1453660321" sldId="275"/>
        </pc:sldMkLst>
      </pc:sldChg>
      <pc:sldChg chg="addSp delSp modSp mod">
        <pc:chgData name="雨菲 宋" userId="ead47db700e9fd6d" providerId="LiveId" clId="{4C8A6FE1-D387-42D5-8B97-1A4A599E4472}" dt="2025-04-12T15:24:20.158" v="5040" actId="1076"/>
        <pc:sldMkLst>
          <pc:docMk/>
          <pc:sldMk cId="4017319042" sldId="276"/>
        </pc:sldMkLst>
      </pc:sldChg>
      <pc:sldChg chg="addSp modSp mod">
        <pc:chgData name="雨菲 宋" userId="ead47db700e9fd6d" providerId="LiveId" clId="{4C8A6FE1-D387-42D5-8B97-1A4A599E4472}" dt="2025-04-16T07:49:09.970" v="5101" actId="404"/>
        <pc:sldMkLst>
          <pc:docMk/>
          <pc:sldMk cId="3467485371" sldId="277"/>
        </pc:sldMkLst>
        <pc:spChg chg="add mod">
          <ac:chgData name="雨菲 宋" userId="ead47db700e9fd6d" providerId="LiveId" clId="{4C8A6FE1-D387-42D5-8B97-1A4A599E4472}" dt="2025-04-16T07:49:09.970" v="5101" actId="404"/>
          <ac:spMkLst>
            <pc:docMk/>
            <pc:sldMk cId="3467485371" sldId="277"/>
            <ac:spMk id="12" creationId="{AC9843C7-F83F-A148-CFBA-37DDC114FB62}"/>
          </ac:spMkLst>
        </pc:spChg>
      </pc:sldChg>
      <pc:sldChg chg="addSp delSp modSp mod">
        <pc:chgData name="雨菲 宋" userId="ead47db700e9fd6d" providerId="LiveId" clId="{4C8A6FE1-D387-42D5-8B97-1A4A599E4472}" dt="2025-03-23T08:56:11.569" v="2390" actId="20577"/>
        <pc:sldMkLst>
          <pc:docMk/>
          <pc:sldMk cId="407346933" sldId="278"/>
        </pc:sldMkLst>
      </pc:sldChg>
      <pc:sldChg chg="add del">
        <pc:chgData name="雨菲 宋" userId="ead47db700e9fd6d" providerId="LiveId" clId="{4C8A6FE1-D387-42D5-8B97-1A4A599E4472}" dt="2025-03-21T13:37:44.344" v="915"/>
        <pc:sldMkLst>
          <pc:docMk/>
          <pc:sldMk cId="2031240707" sldId="279"/>
        </pc:sldMkLst>
      </pc:sldChg>
      <pc:sldChg chg="addSp delSp modSp mod modAnim">
        <pc:chgData name="雨菲 宋" userId="ead47db700e9fd6d" providerId="LiveId" clId="{4C8A6FE1-D387-42D5-8B97-1A4A599E4472}" dt="2025-03-23T08:54:36.819" v="2375" actId="20577"/>
        <pc:sldMkLst>
          <pc:docMk/>
          <pc:sldMk cId="3001360554" sldId="279"/>
        </pc:sldMkLst>
      </pc:sldChg>
      <pc:sldChg chg="addSp delSp modSp new mod modAnim">
        <pc:chgData name="雨菲 宋" userId="ead47db700e9fd6d" providerId="LiveId" clId="{4C8A6FE1-D387-42D5-8B97-1A4A599E4472}" dt="2025-03-23T10:12:34.655" v="2488"/>
        <pc:sldMkLst>
          <pc:docMk/>
          <pc:sldMk cId="1706285657" sldId="280"/>
        </pc:sldMkLst>
      </pc:sldChg>
      <pc:sldChg chg="addSp delSp modSp mod">
        <pc:chgData name="雨菲 宋" userId="ead47db700e9fd6d" providerId="LiveId" clId="{4C8A6FE1-D387-42D5-8B97-1A4A599E4472}" dt="2025-04-11T11:18:53.288" v="4537" actId="113"/>
        <pc:sldMkLst>
          <pc:docMk/>
          <pc:sldMk cId="106227634" sldId="281"/>
        </pc:sldMkLst>
      </pc:sldChg>
      <pc:sldChg chg="addSp modSp new del mod">
        <pc:chgData name="雨菲 宋" userId="ead47db700e9fd6d" providerId="LiveId" clId="{4C8A6FE1-D387-42D5-8B97-1A4A599E4472}" dt="2025-03-23T08:32:21.706" v="2251" actId="47"/>
        <pc:sldMkLst>
          <pc:docMk/>
          <pc:sldMk cId="3825261674" sldId="281"/>
        </pc:sldMkLst>
      </pc:sldChg>
      <pc:sldChg chg="addSp delSp modSp mod">
        <pc:chgData name="雨菲 宋" userId="ead47db700e9fd6d" providerId="LiveId" clId="{4C8A6FE1-D387-42D5-8B97-1A4A599E4472}" dt="2025-04-11T14:13:38.983" v="4571" actId="20577"/>
        <pc:sldMkLst>
          <pc:docMk/>
          <pc:sldMk cId="1454229634" sldId="282"/>
        </pc:sldMkLst>
      </pc:sldChg>
      <pc:sldChg chg="addSp delSp modSp mod modAnim">
        <pc:chgData name="雨菲 宋" userId="ead47db700e9fd6d" providerId="LiveId" clId="{4C8A6FE1-D387-42D5-8B97-1A4A599E4472}" dt="2025-05-05T08:24:40.479" v="5190" actId="164"/>
        <pc:sldMkLst>
          <pc:docMk/>
          <pc:sldMk cId="3108082424" sldId="283"/>
        </pc:sldMkLst>
        <pc:spChg chg="add mod">
          <ac:chgData name="雨菲 宋" userId="ead47db700e9fd6d" providerId="LiveId" clId="{4C8A6FE1-D387-42D5-8B97-1A4A599E4472}" dt="2025-05-05T08:24:40.479" v="5190" actId="164"/>
          <ac:spMkLst>
            <pc:docMk/>
            <pc:sldMk cId="3108082424" sldId="283"/>
            <ac:spMk id="8" creationId="{70CF3006-F813-5DD5-F6E5-FEA76BF66565}"/>
          </ac:spMkLst>
        </pc:spChg>
        <pc:spChg chg="add mod">
          <ac:chgData name="雨菲 宋" userId="ead47db700e9fd6d" providerId="LiveId" clId="{4C8A6FE1-D387-42D5-8B97-1A4A599E4472}" dt="2025-05-05T08:24:40.479" v="5190" actId="164"/>
          <ac:spMkLst>
            <pc:docMk/>
            <pc:sldMk cId="3108082424" sldId="283"/>
            <ac:spMk id="15" creationId="{1BB8BB80-B4C3-9E77-AD20-F4BE823BC85D}"/>
          </ac:spMkLst>
        </pc:spChg>
        <pc:spChg chg="add mod">
          <ac:chgData name="雨菲 宋" userId="ead47db700e9fd6d" providerId="LiveId" clId="{4C8A6FE1-D387-42D5-8B97-1A4A599E4472}" dt="2025-05-05T08:24:40.479" v="5190" actId="164"/>
          <ac:spMkLst>
            <pc:docMk/>
            <pc:sldMk cId="3108082424" sldId="283"/>
            <ac:spMk id="28" creationId="{0EEB3410-B3E3-085A-08B3-0329EBA6848B}"/>
          </ac:spMkLst>
        </pc:spChg>
        <pc:spChg chg="add mod">
          <ac:chgData name="雨菲 宋" userId="ead47db700e9fd6d" providerId="LiveId" clId="{4C8A6FE1-D387-42D5-8B97-1A4A599E4472}" dt="2025-05-05T08:23:51.661" v="5189" actId="164"/>
          <ac:spMkLst>
            <pc:docMk/>
            <pc:sldMk cId="3108082424" sldId="283"/>
            <ac:spMk id="32" creationId="{67D4238D-4133-73B2-39ED-1CFD1E80A6AF}"/>
          </ac:spMkLst>
        </pc:spChg>
        <pc:spChg chg="add mod">
          <ac:chgData name="雨菲 宋" userId="ead47db700e9fd6d" providerId="LiveId" clId="{4C8A6FE1-D387-42D5-8B97-1A4A599E4472}" dt="2025-05-05T08:24:40.479" v="5190" actId="164"/>
          <ac:spMkLst>
            <pc:docMk/>
            <pc:sldMk cId="3108082424" sldId="283"/>
            <ac:spMk id="34" creationId="{76376206-663B-504D-EF1F-BA8BD0876687}"/>
          </ac:spMkLst>
        </pc:spChg>
        <pc:grpChg chg="add mod">
          <ac:chgData name="雨菲 宋" userId="ead47db700e9fd6d" providerId="LiveId" clId="{4C8A6FE1-D387-42D5-8B97-1A4A599E4472}" dt="2025-05-05T08:23:51.661" v="5189" actId="164"/>
          <ac:grpSpMkLst>
            <pc:docMk/>
            <pc:sldMk cId="3108082424" sldId="283"/>
            <ac:grpSpMk id="3" creationId="{C94141BB-DDF5-5381-3241-67179BBAC77A}"/>
          </ac:grpSpMkLst>
        </pc:grpChg>
        <pc:grpChg chg="add mod">
          <ac:chgData name="雨菲 宋" userId="ead47db700e9fd6d" providerId="LiveId" clId="{4C8A6FE1-D387-42D5-8B97-1A4A599E4472}" dt="2025-05-05T08:23:51.661" v="5189" actId="164"/>
          <ac:grpSpMkLst>
            <pc:docMk/>
            <pc:sldMk cId="3108082424" sldId="283"/>
            <ac:grpSpMk id="12" creationId="{5435808E-FD0C-DF10-1E7E-C9D6C6E6CDC2}"/>
          </ac:grpSpMkLst>
        </pc:grpChg>
        <pc:grpChg chg="add mod">
          <ac:chgData name="雨菲 宋" userId="ead47db700e9fd6d" providerId="LiveId" clId="{4C8A6FE1-D387-42D5-8B97-1A4A599E4472}" dt="2025-05-05T08:24:40.479" v="5190" actId="164"/>
          <ac:grpSpMkLst>
            <pc:docMk/>
            <pc:sldMk cId="3108082424" sldId="283"/>
            <ac:grpSpMk id="13" creationId="{27ADF655-B2B6-D820-2932-46A69BABD22C}"/>
          </ac:grpSpMkLst>
        </pc:grpChg>
        <pc:grpChg chg="add mod">
          <ac:chgData name="雨菲 宋" userId="ead47db700e9fd6d" providerId="LiveId" clId="{4C8A6FE1-D387-42D5-8B97-1A4A599E4472}" dt="2025-05-05T08:23:51.661" v="5189" actId="164"/>
          <ac:grpSpMkLst>
            <pc:docMk/>
            <pc:sldMk cId="3108082424" sldId="283"/>
            <ac:grpSpMk id="22" creationId="{782F4C2D-D290-5B8F-F672-943FB498097A}"/>
          </ac:grpSpMkLst>
        </pc:grpChg>
        <pc:grpChg chg="add mod">
          <ac:chgData name="雨菲 宋" userId="ead47db700e9fd6d" providerId="LiveId" clId="{4C8A6FE1-D387-42D5-8B97-1A4A599E4472}" dt="2025-05-05T08:24:40.479" v="5190" actId="164"/>
          <ac:grpSpMkLst>
            <pc:docMk/>
            <pc:sldMk cId="3108082424" sldId="283"/>
            <ac:grpSpMk id="30" creationId="{AE92D782-B7D8-8014-3E7E-28DA0F2546C3}"/>
          </ac:grpSpMkLst>
        </pc:grpChg>
        <pc:grpChg chg="add mod">
          <ac:chgData name="雨菲 宋" userId="ead47db700e9fd6d" providerId="LiveId" clId="{4C8A6FE1-D387-42D5-8B97-1A4A599E4472}" dt="2025-05-05T08:24:40.479" v="5190" actId="164"/>
          <ac:grpSpMkLst>
            <pc:docMk/>
            <pc:sldMk cId="3108082424" sldId="283"/>
            <ac:grpSpMk id="31" creationId="{48BFE11B-7A5B-E108-0C6E-8C791C55095E}"/>
          </ac:grpSpMkLst>
        </pc:grpChg>
      </pc:sldChg>
      <pc:sldChg chg="addSp delSp modSp mod ord">
        <pc:chgData name="雨菲 宋" userId="ead47db700e9fd6d" providerId="LiveId" clId="{4C8A6FE1-D387-42D5-8B97-1A4A599E4472}" dt="2025-03-25T10:10:07.514" v="3628" actId="1076"/>
        <pc:sldMkLst>
          <pc:docMk/>
          <pc:sldMk cId="2584769962" sldId="284"/>
        </pc:sldMkLst>
      </pc:sldChg>
      <pc:sldChg chg="addSp delSp modSp mod">
        <pc:chgData name="雨菲 宋" userId="ead47db700e9fd6d" providerId="LiveId" clId="{4C8A6FE1-D387-42D5-8B97-1A4A599E4472}" dt="2025-05-05T08:26:12.018" v="5191" actId="164"/>
        <pc:sldMkLst>
          <pc:docMk/>
          <pc:sldMk cId="1744879208" sldId="285"/>
        </pc:sldMkLst>
        <pc:spChg chg="add mod">
          <ac:chgData name="雨菲 宋" userId="ead47db700e9fd6d" providerId="LiveId" clId="{4C8A6FE1-D387-42D5-8B97-1A4A599E4472}" dt="2025-05-05T08:26:12.018" v="5191" actId="164"/>
          <ac:spMkLst>
            <pc:docMk/>
            <pc:sldMk cId="1744879208" sldId="285"/>
            <ac:spMk id="11" creationId="{117F9671-64C3-895B-8E0A-98383F0765E8}"/>
          </ac:spMkLst>
        </pc:spChg>
        <pc:spChg chg="add mod">
          <ac:chgData name="雨菲 宋" userId="ead47db700e9fd6d" providerId="LiveId" clId="{4C8A6FE1-D387-42D5-8B97-1A4A599E4472}" dt="2025-05-05T08:26:12.018" v="5191" actId="164"/>
          <ac:spMkLst>
            <pc:docMk/>
            <pc:sldMk cId="1744879208" sldId="285"/>
            <ac:spMk id="12" creationId="{49141FDC-D542-8186-AEE9-B7D2D89DEFA9}"/>
          </ac:spMkLst>
        </pc:spChg>
        <pc:spChg chg="add mod">
          <ac:chgData name="雨菲 宋" userId="ead47db700e9fd6d" providerId="LiveId" clId="{4C8A6FE1-D387-42D5-8B97-1A4A599E4472}" dt="2025-05-05T08:26:12.018" v="5191" actId="164"/>
          <ac:spMkLst>
            <pc:docMk/>
            <pc:sldMk cId="1744879208" sldId="285"/>
            <ac:spMk id="13" creationId="{6DD3758A-E32C-2C66-4C51-F5955AB3FF3E}"/>
          </ac:spMkLst>
        </pc:spChg>
        <pc:grpChg chg="add mod">
          <ac:chgData name="雨菲 宋" userId="ead47db700e9fd6d" providerId="LiveId" clId="{4C8A6FE1-D387-42D5-8B97-1A4A599E4472}" dt="2025-05-05T08:26:12.018" v="5191" actId="164"/>
          <ac:grpSpMkLst>
            <pc:docMk/>
            <pc:sldMk cId="1744879208" sldId="285"/>
            <ac:grpSpMk id="5" creationId="{C28E5773-53C4-55F1-A307-F43574ECF938}"/>
          </ac:grpSpMkLst>
        </pc:grpChg>
        <pc:picChg chg="add mod">
          <ac:chgData name="雨菲 宋" userId="ead47db700e9fd6d" providerId="LiveId" clId="{4C8A6FE1-D387-42D5-8B97-1A4A599E4472}" dt="2025-05-05T08:26:12.018" v="5191" actId="164"/>
          <ac:picMkLst>
            <pc:docMk/>
            <pc:sldMk cId="1744879208" sldId="285"/>
            <ac:picMk id="10" creationId="{D3D16677-9673-A144-8D14-197320C2E126}"/>
          </ac:picMkLst>
        </pc:picChg>
      </pc:sldChg>
      <pc:sldChg chg="del">
        <pc:chgData name="雨菲 宋" userId="ead47db700e9fd6d" providerId="LiveId" clId="{4C8A6FE1-D387-42D5-8B97-1A4A599E4472}" dt="2025-03-23T08:55:20.931" v="2382" actId="47"/>
        <pc:sldMkLst>
          <pc:docMk/>
          <pc:sldMk cId="1014030172" sldId="286"/>
        </pc:sldMkLst>
      </pc:sldChg>
      <pc:sldChg chg="addSp delSp modSp new del mod modShow">
        <pc:chgData name="雨菲 宋" userId="ead47db700e9fd6d" providerId="LiveId" clId="{4C8A6FE1-D387-42D5-8B97-1A4A599E4472}" dt="2025-04-17T06:33:12.954" v="5103" actId="47"/>
        <pc:sldMkLst>
          <pc:docMk/>
          <pc:sldMk cId="2516659511" sldId="286"/>
        </pc:sldMkLst>
      </pc:sldChg>
      <pc:sldChg chg="addSp modSp new del mod">
        <pc:chgData name="雨菲 宋" userId="ead47db700e9fd6d" providerId="LiveId" clId="{4C8A6FE1-D387-42D5-8B97-1A4A599E4472}" dt="2025-03-25T10:45:39.644" v="3838" actId="47"/>
        <pc:sldMkLst>
          <pc:docMk/>
          <pc:sldMk cId="2739200231" sldId="287"/>
        </pc:sldMkLst>
      </pc:sldChg>
      <pc:sldChg chg="new del ord">
        <pc:chgData name="雨菲 宋" userId="ead47db700e9fd6d" providerId="LiveId" clId="{4C8A6FE1-D387-42D5-8B97-1A4A599E4472}" dt="2025-03-29T09:50:14.876" v="3983" actId="47"/>
        <pc:sldMkLst>
          <pc:docMk/>
          <pc:sldMk cId="3538358042" sldId="287"/>
        </pc:sldMkLst>
      </pc:sldChg>
      <pc:sldChg chg="addSp delSp modSp new mod">
        <pc:chgData name="雨菲 宋" userId="ead47db700e9fd6d" providerId="LiveId" clId="{4C8A6FE1-D387-42D5-8B97-1A4A599E4472}" dt="2025-03-29T11:56:00.568" v="4524" actId="1076"/>
        <pc:sldMkLst>
          <pc:docMk/>
          <pc:sldMk cId="3795419965" sldId="287"/>
        </pc:sldMkLst>
      </pc:sldChg>
      <pc:sldChg chg="addSp delSp modSp add del mod ord">
        <pc:chgData name="雨菲 宋" userId="ead47db700e9fd6d" providerId="LiveId" clId="{4C8A6FE1-D387-42D5-8B97-1A4A599E4472}" dt="2025-03-25T09:58:40.587" v="3413" actId="47"/>
        <pc:sldMkLst>
          <pc:docMk/>
          <pc:sldMk cId="4261870615" sldId="287"/>
        </pc:sldMkLst>
      </pc:sldChg>
      <pc:sldChg chg="new del">
        <pc:chgData name="雨菲 宋" userId="ead47db700e9fd6d" providerId="LiveId" clId="{4C8A6FE1-D387-42D5-8B97-1A4A599E4472}" dt="2025-03-25T09:58:45.686" v="3414" actId="47"/>
        <pc:sldMkLst>
          <pc:docMk/>
          <pc:sldMk cId="866970000" sldId="288"/>
        </pc:sldMkLst>
      </pc:sldChg>
      <pc:sldChg chg="add del">
        <pc:chgData name="雨菲 宋" userId="ead47db700e9fd6d" providerId="LiveId" clId="{4C8A6FE1-D387-42D5-8B97-1A4A599E4472}" dt="2025-04-12T10:44:19.349" v="5015"/>
        <pc:sldMkLst>
          <pc:docMk/>
          <pc:sldMk cId="1265515681" sldId="288"/>
        </pc:sldMkLst>
      </pc:sldChg>
      <pc:sldChg chg="addSp delSp modSp add mod ord">
        <pc:chgData name="雨菲 宋" userId="ead47db700e9fd6d" providerId="LiveId" clId="{4C8A6FE1-D387-42D5-8B97-1A4A599E4472}" dt="2025-04-13T16:02:51.753" v="5059" actId="12788"/>
        <pc:sldMkLst>
          <pc:docMk/>
          <pc:sldMk cId="1286778856" sldId="288"/>
        </pc:sldMkLst>
      </pc:sldChg>
      <pc:sldChg chg="addSp modSp new del mod">
        <pc:chgData name="雨菲 宋" userId="ead47db700e9fd6d" providerId="LiveId" clId="{4C8A6FE1-D387-42D5-8B97-1A4A599E4472}" dt="2025-04-12T10:31:52.239" v="5011" actId="680"/>
        <pc:sldMkLst>
          <pc:docMk/>
          <pc:sldMk cId="2435317377" sldId="288"/>
        </pc:sldMkLst>
      </pc:sldChg>
      <pc:sldChg chg="addSp delSp modSp new del mod modClrScheme chgLayout">
        <pc:chgData name="雨菲 宋" userId="ead47db700e9fd6d" providerId="LiveId" clId="{4C8A6FE1-D387-42D5-8B97-1A4A599E4472}" dt="2025-04-18T11:29:28.308" v="5188" actId="47"/>
        <pc:sldMkLst>
          <pc:docMk/>
          <pc:sldMk cId="683564825" sldId="289"/>
        </pc:sldMkLst>
      </pc:sldChg>
      <pc:sldChg chg="addSp modSp new del mod">
        <pc:chgData name="雨菲 宋" userId="ead47db700e9fd6d" providerId="LiveId" clId="{4C8A6FE1-D387-42D5-8B97-1A4A599E4472}" dt="2025-04-14T10:53:13.539" v="5074" actId="47"/>
        <pc:sldMkLst>
          <pc:docMk/>
          <pc:sldMk cId="2515662490" sldId="289"/>
        </pc:sldMkLst>
      </pc:sldChg>
      <pc:sldMasterChg chg="modSldLayout">
        <pc:chgData name="雨菲 宋" userId="ead47db700e9fd6d" providerId="LiveId" clId="{4C8A6FE1-D387-42D5-8B97-1A4A599E4472}" dt="2025-03-15T09:01:53.871" v="530" actId="1076"/>
        <pc:sldMasterMkLst>
          <pc:docMk/>
          <pc:sldMasterMk cId="2365568343" sldId="2147483660"/>
        </pc:sldMasterMkLst>
        <pc:sldLayoutChg chg="addSp delSp modSp mod">
          <pc:chgData name="雨菲 宋" userId="ead47db700e9fd6d" providerId="LiveId" clId="{4C8A6FE1-D387-42D5-8B97-1A4A599E4472}" dt="2025-03-15T09:01:53.871" v="530" actId="1076"/>
          <pc:sldLayoutMkLst>
            <pc:docMk/>
            <pc:sldMasterMk cId="2365568343" sldId="2147483660"/>
            <pc:sldLayoutMk cId="3352515804" sldId="2147483667"/>
          </pc:sldLayoutMkLst>
        </pc:sldLayoutChg>
        <pc:sldLayoutChg chg="addSp delSp modSp mod">
          <pc:chgData name="雨菲 宋" userId="ead47db700e9fd6d" providerId="LiveId" clId="{4C8A6FE1-D387-42D5-8B97-1A4A599E4472}" dt="2025-03-02T07:16:59.383" v="93" actId="12788"/>
          <pc:sldLayoutMkLst>
            <pc:docMk/>
            <pc:sldMasterMk cId="2365568343" sldId="2147483660"/>
            <pc:sldLayoutMk cId="1153454856" sldId="2147483672"/>
          </pc:sldLayoutMkLst>
        </pc:sldLayoutChg>
      </pc:sldMasterChg>
    </pc:docChg>
  </pc:docChgLst>
  <pc:docChgLst>
    <pc:chgData name="雨菲 宋" userId="ead47db700e9fd6d" providerId="LiveId" clId="{2DF69220-C1A9-478B-A018-5F4B55B72D9E}"/>
    <pc:docChg chg="undo custSel modSld">
      <pc:chgData name="雨菲 宋" userId="ead47db700e9fd6d" providerId="LiveId" clId="{2DF69220-C1A9-478B-A018-5F4B55B72D9E}" dt="2025-07-13T10:23:38.784" v="10" actId="164"/>
      <pc:docMkLst>
        <pc:docMk/>
      </pc:docMkLst>
      <pc:sldChg chg="addSp delSp modSp">
        <pc:chgData name="雨菲 宋" userId="ead47db700e9fd6d" providerId="LiveId" clId="{2DF69220-C1A9-478B-A018-5F4B55B72D9E}" dt="2025-07-13T09:59:41.868" v="6" actId="164"/>
        <pc:sldMkLst>
          <pc:docMk/>
          <pc:sldMk cId="1241151899" sldId="266"/>
        </pc:sldMkLst>
        <pc:spChg chg="mod">
          <ac:chgData name="雨菲 宋" userId="ead47db700e9fd6d" providerId="LiveId" clId="{2DF69220-C1A9-478B-A018-5F4B55B72D9E}" dt="2025-07-13T09:58:32.897" v="4" actId="165"/>
          <ac:spMkLst>
            <pc:docMk/>
            <pc:sldMk cId="1241151899" sldId="266"/>
            <ac:spMk id="12" creationId="{3F7B4C9B-EF49-E276-1094-68628DF8EE3E}"/>
          </ac:spMkLst>
        </pc:spChg>
        <pc:spChg chg="mod topLvl">
          <ac:chgData name="雨菲 宋" userId="ead47db700e9fd6d" providerId="LiveId" clId="{2DF69220-C1A9-478B-A018-5F4B55B72D9E}" dt="2025-07-13T09:58:32.897" v="4" actId="165"/>
          <ac:spMkLst>
            <pc:docMk/>
            <pc:sldMk cId="1241151899" sldId="266"/>
            <ac:spMk id="14" creationId="{CE6996EC-EE54-C323-BCE0-8F6F12F0AFA7}"/>
          </ac:spMkLst>
        </pc:spChg>
        <pc:spChg chg="mod">
          <ac:chgData name="雨菲 宋" userId="ead47db700e9fd6d" providerId="LiveId" clId="{2DF69220-C1A9-478B-A018-5F4B55B72D9E}" dt="2025-07-13T09:59:01.311" v="5" actId="165"/>
          <ac:spMkLst>
            <pc:docMk/>
            <pc:sldMk cId="1241151899" sldId="266"/>
            <ac:spMk id="17" creationId="{E300B623-E33D-2189-B2C3-B198C2D18E61}"/>
          </ac:spMkLst>
        </pc:spChg>
        <pc:spChg chg="mod topLvl">
          <ac:chgData name="雨菲 宋" userId="ead47db700e9fd6d" providerId="LiveId" clId="{2DF69220-C1A9-478B-A018-5F4B55B72D9E}" dt="2025-07-13T09:59:01.311" v="5" actId="165"/>
          <ac:spMkLst>
            <pc:docMk/>
            <pc:sldMk cId="1241151899" sldId="266"/>
            <ac:spMk id="19" creationId="{0E186A98-A729-6C5E-968B-15BDAC7FF3B8}"/>
          </ac:spMkLst>
        </pc:spChg>
        <pc:spChg chg="mod">
          <ac:chgData name="雨菲 宋" userId="ead47db700e9fd6d" providerId="LiveId" clId="{2DF69220-C1A9-478B-A018-5F4B55B72D9E}" dt="2025-07-13T09:59:41.868" v="6" actId="164"/>
          <ac:spMkLst>
            <pc:docMk/>
            <pc:sldMk cId="1241151899" sldId="266"/>
            <ac:spMk id="22" creationId="{8D481A10-1CFB-A3D3-D83D-65824FDA8311}"/>
          </ac:spMkLst>
        </pc:spChg>
        <pc:grpChg chg="add mod">
          <ac:chgData name="雨菲 宋" userId="ead47db700e9fd6d" providerId="LiveId" clId="{2DF69220-C1A9-478B-A018-5F4B55B72D9E}" dt="2025-07-13T09:59:41.868" v="6" actId="164"/>
          <ac:grpSpMkLst>
            <pc:docMk/>
            <pc:sldMk cId="1241151899" sldId="266"/>
            <ac:grpSpMk id="2" creationId="{27304D98-035E-2AD9-13DF-67B3CBFF5813}"/>
          </ac:grpSpMkLst>
        </pc:grpChg>
        <pc:grpChg chg="mod topLvl">
          <ac:chgData name="雨菲 宋" userId="ead47db700e9fd6d" providerId="LiveId" clId="{2DF69220-C1A9-478B-A018-5F4B55B72D9E}" dt="2025-07-13T09:58:32.897" v="4" actId="165"/>
          <ac:grpSpMkLst>
            <pc:docMk/>
            <pc:sldMk cId="1241151899" sldId="266"/>
            <ac:grpSpMk id="13" creationId="{B3CB1038-BED8-E1CF-C6A2-13D290E0153E}"/>
          </ac:grpSpMkLst>
        </pc:grpChg>
        <pc:grpChg chg="del">
          <ac:chgData name="雨菲 宋" userId="ead47db700e9fd6d" providerId="LiveId" clId="{2DF69220-C1A9-478B-A018-5F4B55B72D9E}" dt="2025-07-13T09:58:32.897" v="4" actId="165"/>
          <ac:grpSpMkLst>
            <pc:docMk/>
            <pc:sldMk cId="1241151899" sldId="266"/>
            <ac:grpSpMk id="15" creationId="{FF69D914-6838-CD3B-E70F-6F851636FA12}"/>
          </ac:grpSpMkLst>
        </pc:grpChg>
        <pc:grpChg chg="mod topLvl">
          <ac:chgData name="雨菲 宋" userId="ead47db700e9fd6d" providerId="LiveId" clId="{2DF69220-C1A9-478B-A018-5F4B55B72D9E}" dt="2025-07-13T09:59:01.311" v="5" actId="165"/>
          <ac:grpSpMkLst>
            <pc:docMk/>
            <pc:sldMk cId="1241151899" sldId="266"/>
            <ac:grpSpMk id="18" creationId="{4E16365F-CF7C-6D85-C0B7-80EA93FF9195}"/>
          </ac:grpSpMkLst>
        </pc:grpChg>
        <pc:grpChg chg="del">
          <ac:chgData name="雨菲 宋" userId="ead47db700e9fd6d" providerId="LiveId" clId="{2DF69220-C1A9-478B-A018-5F4B55B72D9E}" dt="2025-07-13T09:59:01.311" v="5" actId="165"/>
          <ac:grpSpMkLst>
            <pc:docMk/>
            <pc:sldMk cId="1241151899" sldId="266"/>
            <ac:grpSpMk id="20" creationId="{AA8C5913-7B44-2A77-FE53-4BE5920038FE}"/>
          </ac:grpSpMkLst>
        </pc:grpChg>
        <pc:picChg chg="mod">
          <ac:chgData name="雨菲 宋" userId="ead47db700e9fd6d" providerId="LiveId" clId="{2DF69220-C1A9-478B-A018-5F4B55B72D9E}" dt="2025-07-13T09:58:32.897" v="4" actId="165"/>
          <ac:picMkLst>
            <pc:docMk/>
            <pc:sldMk cId="1241151899" sldId="266"/>
            <ac:picMk id="9" creationId="{CEAB6994-BFC9-5A55-FD54-845F98378305}"/>
          </ac:picMkLst>
        </pc:picChg>
        <pc:picChg chg="mod">
          <ac:chgData name="雨菲 宋" userId="ead47db700e9fd6d" providerId="LiveId" clId="{2DF69220-C1A9-478B-A018-5F4B55B72D9E}" dt="2025-07-13T09:59:01.311" v="5" actId="165"/>
          <ac:picMkLst>
            <pc:docMk/>
            <pc:sldMk cId="1241151899" sldId="266"/>
            <ac:picMk id="11" creationId="{0AF160CB-62DE-148D-2CD2-C579051FE918}"/>
          </ac:picMkLst>
        </pc:picChg>
        <pc:picChg chg="mod">
          <ac:chgData name="雨菲 宋" userId="ead47db700e9fd6d" providerId="LiveId" clId="{2DF69220-C1A9-478B-A018-5F4B55B72D9E}" dt="2025-07-13T09:59:41.868" v="6" actId="164"/>
          <ac:picMkLst>
            <pc:docMk/>
            <pc:sldMk cId="1241151899" sldId="266"/>
            <ac:picMk id="24" creationId="{84442FFC-CFF9-6C6C-76EC-4B748E474D27}"/>
          </ac:picMkLst>
        </pc:picChg>
      </pc:sldChg>
      <pc:sldChg chg="addSp modSp">
        <pc:chgData name="雨菲 宋" userId="ead47db700e9fd6d" providerId="LiveId" clId="{2DF69220-C1A9-478B-A018-5F4B55B72D9E}" dt="2025-07-13T10:23:38.784" v="10" actId="164"/>
        <pc:sldMkLst>
          <pc:docMk/>
          <pc:sldMk cId="3278927470" sldId="267"/>
        </pc:sldMkLst>
        <pc:spChg chg="mod">
          <ac:chgData name="雨菲 宋" userId="ead47db700e9fd6d" providerId="LiveId" clId="{2DF69220-C1A9-478B-A018-5F4B55B72D9E}" dt="2025-07-13T10:23:38.784" v="10" actId="164"/>
          <ac:spMkLst>
            <pc:docMk/>
            <pc:sldMk cId="3278927470" sldId="267"/>
            <ac:spMk id="2" creationId="{55E4C4F4-2517-4344-18D7-E610432B8D33}"/>
          </ac:spMkLst>
        </pc:spChg>
        <pc:spChg chg="mod">
          <ac:chgData name="雨菲 宋" userId="ead47db700e9fd6d" providerId="LiveId" clId="{2DF69220-C1A9-478B-A018-5F4B55B72D9E}" dt="2025-07-13T10:23:38.784" v="10" actId="164"/>
          <ac:spMkLst>
            <pc:docMk/>
            <pc:sldMk cId="3278927470" sldId="267"/>
            <ac:spMk id="5" creationId="{9C510DC5-BEE3-45C1-FAA4-16DB86C1E9E5}"/>
          </ac:spMkLst>
        </pc:spChg>
        <pc:grpChg chg="add mod">
          <ac:chgData name="雨菲 宋" userId="ead47db700e9fd6d" providerId="LiveId" clId="{2DF69220-C1A9-478B-A018-5F4B55B72D9E}" dt="2025-07-13T10:23:38.784" v="10" actId="164"/>
          <ac:grpSpMkLst>
            <pc:docMk/>
            <pc:sldMk cId="3278927470" sldId="267"/>
            <ac:grpSpMk id="6" creationId="{DF564B12-CD68-0C84-F714-2123D973AAD0}"/>
          </ac:grpSpMkLst>
        </pc:grpChg>
        <pc:picChg chg="mod">
          <ac:chgData name="雨菲 宋" userId="ead47db700e9fd6d" providerId="LiveId" clId="{2DF69220-C1A9-478B-A018-5F4B55B72D9E}" dt="2025-07-13T10:23:38.784" v="10" actId="164"/>
          <ac:picMkLst>
            <pc:docMk/>
            <pc:sldMk cId="3278927470" sldId="267"/>
            <ac:picMk id="21" creationId="{A2BFE15A-3BEC-C0A4-D2F2-FB842FC40AB3}"/>
          </ac:picMkLst>
        </pc:picChg>
      </pc:sldChg>
      <pc:sldChg chg="delSp modSp mod">
        <pc:chgData name="雨菲 宋" userId="ead47db700e9fd6d" providerId="LiveId" clId="{2DF69220-C1A9-478B-A018-5F4B55B72D9E}" dt="2025-07-13T10:14:18.575" v="9" actId="1036"/>
        <pc:sldMkLst>
          <pc:docMk/>
          <pc:sldMk cId="2691812965" sldId="270"/>
        </pc:sldMkLst>
        <pc:spChg chg="mod topLvl">
          <ac:chgData name="雨菲 宋" userId="ead47db700e9fd6d" providerId="LiveId" clId="{2DF69220-C1A9-478B-A018-5F4B55B72D9E}" dt="2025-07-13T10:12:35.672" v="7" actId="165"/>
          <ac:spMkLst>
            <pc:docMk/>
            <pc:sldMk cId="2691812965" sldId="270"/>
            <ac:spMk id="55" creationId="{13EE9808-199B-6B61-535B-0C3E367CF2CE}"/>
          </ac:spMkLst>
        </pc:spChg>
        <pc:spChg chg="mod topLvl">
          <ac:chgData name="雨菲 宋" userId="ead47db700e9fd6d" providerId="LiveId" clId="{2DF69220-C1A9-478B-A018-5F4B55B72D9E}" dt="2025-07-13T10:12:35.672" v="7" actId="165"/>
          <ac:spMkLst>
            <pc:docMk/>
            <pc:sldMk cId="2691812965" sldId="270"/>
            <ac:spMk id="60" creationId="{9B1E9B06-76DC-816E-3489-DB0A6F714639}"/>
          </ac:spMkLst>
        </pc:spChg>
        <pc:spChg chg="mod topLvl">
          <ac:chgData name="雨菲 宋" userId="ead47db700e9fd6d" providerId="LiveId" clId="{2DF69220-C1A9-478B-A018-5F4B55B72D9E}" dt="2025-07-13T10:12:35.672" v="7" actId="165"/>
          <ac:spMkLst>
            <pc:docMk/>
            <pc:sldMk cId="2691812965" sldId="270"/>
            <ac:spMk id="65" creationId="{8C355861-2737-F86A-A911-CFCE6AB70C90}"/>
          </ac:spMkLst>
        </pc:spChg>
        <pc:spChg chg="mod">
          <ac:chgData name="雨菲 宋" userId="ead47db700e9fd6d" providerId="LiveId" clId="{2DF69220-C1A9-478B-A018-5F4B55B72D9E}" dt="2025-07-13T10:12:35.672" v="7" actId="165"/>
          <ac:spMkLst>
            <pc:docMk/>
            <pc:sldMk cId="2691812965" sldId="270"/>
            <ac:spMk id="77" creationId="{5E4C3542-7CEC-8015-741C-36A5362B2F0D}"/>
          </ac:spMkLst>
        </pc:spChg>
        <pc:spChg chg="mod">
          <ac:chgData name="雨菲 宋" userId="ead47db700e9fd6d" providerId="LiveId" clId="{2DF69220-C1A9-478B-A018-5F4B55B72D9E}" dt="2025-07-13T10:12:35.672" v="7" actId="165"/>
          <ac:spMkLst>
            <pc:docMk/>
            <pc:sldMk cId="2691812965" sldId="270"/>
            <ac:spMk id="80" creationId="{0A2BD699-884D-C3B3-7471-6CDBA83CD078}"/>
          </ac:spMkLst>
        </pc:spChg>
        <pc:spChg chg="mod">
          <ac:chgData name="雨菲 宋" userId="ead47db700e9fd6d" providerId="LiveId" clId="{2DF69220-C1A9-478B-A018-5F4B55B72D9E}" dt="2025-07-13T10:12:35.672" v="7" actId="165"/>
          <ac:spMkLst>
            <pc:docMk/>
            <pc:sldMk cId="2691812965" sldId="270"/>
            <ac:spMk id="86" creationId="{0990C8DF-1F30-C6CE-9DB6-889DE1AB9D2D}"/>
          </ac:spMkLst>
        </pc:spChg>
        <pc:grpChg chg="mod topLvl">
          <ac:chgData name="雨菲 宋" userId="ead47db700e9fd6d" providerId="LiveId" clId="{2DF69220-C1A9-478B-A018-5F4B55B72D9E}" dt="2025-07-13T10:14:18.575" v="9" actId="1036"/>
          <ac:grpSpMkLst>
            <pc:docMk/>
            <pc:sldMk cId="2691812965" sldId="270"/>
            <ac:grpSpMk id="87" creationId="{41FB5C0D-907E-E45C-457C-8F0EAF5E5F4A}"/>
          </ac:grpSpMkLst>
        </pc:grpChg>
        <pc:picChg chg="mod">
          <ac:chgData name="雨菲 宋" userId="ead47db700e9fd6d" providerId="LiveId" clId="{2DF69220-C1A9-478B-A018-5F4B55B72D9E}" dt="2025-07-13T10:12:35.672" v="7" actId="165"/>
          <ac:picMkLst>
            <pc:docMk/>
            <pc:sldMk cId="2691812965" sldId="270"/>
            <ac:picMk id="76" creationId="{86F6A184-8A7D-DEA2-DA35-324B563E1086}"/>
          </ac:picMkLst>
        </pc:picChg>
        <pc:picChg chg="mod">
          <ac:chgData name="雨菲 宋" userId="ead47db700e9fd6d" providerId="LiveId" clId="{2DF69220-C1A9-478B-A018-5F4B55B72D9E}" dt="2025-07-13T10:12:35.672" v="7" actId="165"/>
          <ac:picMkLst>
            <pc:docMk/>
            <pc:sldMk cId="2691812965" sldId="270"/>
            <ac:picMk id="79" creationId="{28C960B4-ABCE-21AA-0A5C-65389831C71B}"/>
          </ac:picMkLst>
        </pc:picChg>
        <pc:picChg chg="mod">
          <ac:chgData name="雨菲 宋" userId="ead47db700e9fd6d" providerId="LiveId" clId="{2DF69220-C1A9-478B-A018-5F4B55B72D9E}" dt="2025-07-13T10:12:35.672" v="7" actId="165"/>
          <ac:picMkLst>
            <pc:docMk/>
            <pc:sldMk cId="2691812965" sldId="270"/>
            <ac:picMk id="85" creationId="{9BAE4D0C-5806-D1F4-7439-E7553318DE12}"/>
          </ac:picMkLst>
        </pc:picChg>
      </pc:sldChg>
      <pc:sldChg chg="delSp modSp">
        <pc:chgData name="雨菲 宋" userId="ead47db700e9fd6d" providerId="LiveId" clId="{2DF69220-C1A9-478B-A018-5F4B55B72D9E}" dt="2025-07-08T10:04:07.819" v="1" actId="165"/>
        <pc:sldMkLst>
          <pc:docMk/>
          <pc:sldMk cId="1453660321" sldId="275"/>
        </pc:sldMkLst>
        <pc:spChg chg="mod">
          <ac:chgData name="雨菲 宋" userId="ead47db700e9fd6d" providerId="LiveId" clId="{2DF69220-C1A9-478B-A018-5F4B55B72D9E}" dt="2025-07-08T10:03:33.321" v="0" actId="165"/>
          <ac:spMkLst>
            <pc:docMk/>
            <pc:sldMk cId="1453660321" sldId="275"/>
            <ac:spMk id="15" creationId="{4CD1259F-0A3E-9692-19E3-D3CD41DEAD84}"/>
          </ac:spMkLst>
        </pc:spChg>
        <pc:spChg chg="mod">
          <ac:chgData name="雨菲 宋" userId="ead47db700e9fd6d" providerId="LiveId" clId="{2DF69220-C1A9-478B-A018-5F4B55B72D9E}" dt="2025-07-08T10:04:07.819" v="1" actId="165"/>
          <ac:spMkLst>
            <pc:docMk/>
            <pc:sldMk cId="1453660321" sldId="275"/>
            <ac:spMk id="21" creationId="{D9AC60CC-27CA-2619-4DEA-05A0D6A4632F}"/>
          </ac:spMkLst>
        </pc:spChg>
        <pc:spChg chg="mod topLvl">
          <ac:chgData name="雨菲 宋" userId="ead47db700e9fd6d" providerId="LiveId" clId="{2DF69220-C1A9-478B-A018-5F4B55B72D9E}" dt="2025-07-08T10:03:33.321" v="0" actId="165"/>
          <ac:spMkLst>
            <pc:docMk/>
            <pc:sldMk cId="1453660321" sldId="275"/>
            <ac:spMk id="29" creationId="{D84C8CDA-7EC7-7396-5F6A-554009525EFD}"/>
          </ac:spMkLst>
        </pc:spChg>
        <pc:spChg chg="mod topLvl">
          <ac:chgData name="雨菲 宋" userId="ead47db700e9fd6d" providerId="LiveId" clId="{2DF69220-C1A9-478B-A018-5F4B55B72D9E}" dt="2025-07-08T10:04:07.819" v="1" actId="165"/>
          <ac:spMkLst>
            <pc:docMk/>
            <pc:sldMk cId="1453660321" sldId="275"/>
            <ac:spMk id="30" creationId="{47339DC2-416A-1B97-7965-AE2CEBAB7AAB}"/>
          </ac:spMkLst>
        </pc:spChg>
        <pc:grpChg chg="mod topLvl">
          <ac:chgData name="雨菲 宋" userId="ead47db700e9fd6d" providerId="LiveId" clId="{2DF69220-C1A9-478B-A018-5F4B55B72D9E}" dt="2025-07-08T10:03:33.321" v="0" actId="165"/>
          <ac:grpSpMkLst>
            <pc:docMk/>
            <pc:sldMk cId="1453660321" sldId="275"/>
            <ac:grpSpMk id="25" creationId="{D2C6E19D-63F9-DD9A-9C51-CEDC3DBB6962}"/>
          </ac:grpSpMkLst>
        </pc:grpChg>
        <pc:grpChg chg="mod topLvl">
          <ac:chgData name="雨菲 宋" userId="ead47db700e9fd6d" providerId="LiveId" clId="{2DF69220-C1A9-478B-A018-5F4B55B72D9E}" dt="2025-07-08T10:04:07.819" v="1" actId="165"/>
          <ac:grpSpMkLst>
            <pc:docMk/>
            <pc:sldMk cId="1453660321" sldId="275"/>
            <ac:grpSpMk id="26" creationId="{B76D8258-F56D-95DD-FFD8-A9D513B6B30E}"/>
          </ac:grpSpMkLst>
        </pc:grpChg>
        <pc:picChg chg="mod">
          <ac:chgData name="雨菲 宋" userId="ead47db700e9fd6d" providerId="LiveId" clId="{2DF69220-C1A9-478B-A018-5F4B55B72D9E}" dt="2025-07-08T10:03:33.321" v="0" actId="165"/>
          <ac:picMkLst>
            <pc:docMk/>
            <pc:sldMk cId="1453660321" sldId="275"/>
            <ac:picMk id="17" creationId="{77D78552-87DF-ED2D-0DFA-AD85FD81FFBD}"/>
          </ac:picMkLst>
        </pc:picChg>
        <pc:picChg chg="mod">
          <ac:chgData name="雨菲 宋" userId="ead47db700e9fd6d" providerId="LiveId" clId="{2DF69220-C1A9-478B-A018-5F4B55B72D9E}" dt="2025-07-08T10:03:33.321" v="0" actId="165"/>
          <ac:picMkLst>
            <pc:docMk/>
            <pc:sldMk cId="1453660321" sldId="275"/>
            <ac:picMk id="19" creationId="{728498EA-C6D9-3660-E683-1F8BC756C02E}"/>
          </ac:picMkLst>
        </pc:picChg>
        <pc:picChg chg="mod">
          <ac:chgData name="雨菲 宋" userId="ead47db700e9fd6d" providerId="LiveId" clId="{2DF69220-C1A9-478B-A018-5F4B55B72D9E}" dt="2025-07-08T10:04:07.819" v="1" actId="165"/>
          <ac:picMkLst>
            <pc:docMk/>
            <pc:sldMk cId="1453660321" sldId="275"/>
            <ac:picMk id="23" creationId="{7BA9E32E-C1A6-6133-21FC-B3F12C3DEC16}"/>
          </ac:picMkLst>
        </pc:picChg>
      </pc:sldChg>
      <pc:sldChg chg="modSp mod">
        <pc:chgData name="雨菲 宋" userId="ead47db700e9fd6d" providerId="LiveId" clId="{2DF69220-C1A9-478B-A018-5F4B55B72D9E}" dt="2025-07-08T10:33:34.533" v="3" actId="1076"/>
        <pc:sldMkLst>
          <pc:docMk/>
          <pc:sldMk cId="4017319042" sldId="276"/>
        </pc:sldMkLst>
        <pc:spChg chg="mod">
          <ac:chgData name="雨菲 宋" userId="ead47db700e9fd6d" providerId="LiveId" clId="{2DF69220-C1A9-478B-A018-5F4B55B72D9E}" dt="2025-07-08T10:33:34.533" v="3" actId="1076"/>
          <ac:spMkLst>
            <pc:docMk/>
            <pc:sldMk cId="4017319042" sldId="276"/>
            <ac:spMk id="29" creationId="{FB798D1B-4360-4795-37D5-C70162C56D13}"/>
          </ac:spMkLst>
        </pc:spChg>
      </pc:sldChg>
    </pc:docChg>
  </pc:docChgLst>
</pc:chgInfo>
</file>

<file path=ppt/comments/modernComment_106_9F700766.xml><?xml version="1.0" encoding="utf-8"?>
<p188:cmLst xmlns:a="http://schemas.openxmlformats.org/drawingml/2006/main" xmlns:r="http://schemas.openxmlformats.org/officeDocument/2006/relationships" xmlns:p188="http://schemas.microsoft.com/office/powerpoint/2018/8/main">
  <p188:cm id="{C9C9CF8D-6B6F-4572-9E0B-05ADF836FB26}" authorId="{20CF7472-3222-C5C7-2AF0-0B4588640453}" created="2025-03-23T10:18:11.303">
    <pc:sldMkLst xmlns:pc="http://schemas.microsoft.com/office/powerpoint/2013/main/command">
      <pc:docMk/>
      <pc:sldMk cId="2674919270" sldId="262"/>
    </pc:sldMkLst>
    <p188:txBody>
      <a:bodyPr/>
      <a:lstStyle/>
      <a:p>
        <a:r>
          <a:rPr lang="zh-CN" altLang="en-US"/>
          <a:t>近年来，以完全监督的方式训练卷积神经网络来检测红外小目标引起了显著的研究关注，但这种方法的人工成本非常高昂。</a:t>
        </a:r>
      </a:p>
    </p188:txBody>
  </p188:cm>
</p188:cmLst>
</file>

<file path=ppt/comments/modernComment_107_978128B.xml><?xml version="1.0" encoding="utf-8"?>
<p188:cmLst xmlns:a="http://schemas.openxmlformats.org/drawingml/2006/main" xmlns:r="http://schemas.openxmlformats.org/officeDocument/2006/relationships" xmlns:p188="http://schemas.microsoft.com/office/powerpoint/2018/8/main">
  <p188:cm id="{313600E9-8ED0-40CF-A9DA-23E81CB3A8AA}" authorId="{20CF7472-3222-C5C7-2AF0-0B4588640453}" created="2025-03-23T10:41:54.914">
    <ac:deMkLst xmlns:ac="http://schemas.microsoft.com/office/drawing/2013/main/command">
      <pc:docMk xmlns:pc="http://schemas.microsoft.com/office/powerpoint/2013/main/command"/>
      <pc:sldMk xmlns:pc="http://schemas.microsoft.com/office/powerpoint/2013/main/command" cId="158864011" sldId="263"/>
      <ac:spMk id="11" creationId="{34F0FEAD-7612-5EA7-7542-CCCA94328D5E}"/>
    </ac:deMkLst>
    <p188:txBody>
      <a:bodyPr/>
      <a:lstStyle/>
      <a:p>
        <a:r>
          <a:rPr lang="zh-CN" altLang="en-US"/>
          <a:t>造成映射退化的原因：
红外成像机制 导致目标与背景的对比度较低。
局部对比度先验 使得目标区域扩展超出点标签范围。
CNN 训练的“易到难”学习特性 导致最终退化为点标签。</a:t>
        </a:r>
      </a:p>
    </p188:txBody>
  </p188:cm>
</p188:cmLst>
</file>

<file path=ppt/comments/modernComment_108_A747B40B.xml><?xml version="1.0" encoding="utf-8"?>
<p188:cmLst xmlns:a="http://schemas.openxmlformats.org/drawingml/2006/main" xmlns:r="http://schemas.openxmlformats.org/officeDocument/2006/relationships" xmlns:p188="http://schemas.microsoft.com/office/powerpoint/2018/8/main">
  <p188:cm id="{9DC1627C-C2C7-492E-B03F-5143B17F715F}" authorId="{20CF7472-3222-C5C7-2AF0-0B4588640453}" created="2025-03-23T10:15:45.553">
    <ac:deMkLst xmlns:ac="http://schemas.microsoft.com/office/drawing/2013/main/command">
      <pc:docMk xmlns:pc="http://schemas.microsoft.com/office/powerpoint/2013/main/command"/>
      <pc:sldMk xmlns:pc="http://schemas.microsoft.com/office/powerpoint/2013/main/command" cId="2806494219" sldId="264"/>
      <ac:spMk id="14" creationId="{41381DF2-19A2-6969-E016-7B6DBF58AEE4}"/>
    </ac:deMkLst>
    <p188:replyLst>
      <p188:reply id="{0FACF035-7184-4574-9827-009569BD9C66}" authorId="{20CF7472-3222-C5C7-2AF0-0B4588640453}" created="2025-03-23T10:19:22.100">
        <p188:txBody>
          <a:bodyPr/>
          <a:lstStyle/>
          <a:p>
            <a:r>
              <a:rPr lang="zh-CN" altLang="en-US"/>
              <a:t>据人工统计，对聚类内容进行标注所花费的实践时单个点的十倍。</a:t>
            </a:r>
          </a:p>
        </p188:txBody>
      </p188:reply>
    </p188:replyLst>
    <p188:txBody>
      <a:bodyPr/>
      <a:lstStyle/>
      <a:p>
        <a:r>
          <a:rPr lang="zh-CN" altLang="en-US"/>
          <a:t>简而言之，SIRST（单点红外小目标检测）旨在将小目标的精细掩模从聚类背景中分离出来。</a:t>
        </a:r>
      </a:p>
    </p188:txBody>
  </p188:cm>
</p188:cmLst>
</file>

<file path=ppt/comments/modernComment_116_18479EF5.xml><?xml version="1.0" encoding="utf-8"?>
<p188:cmLst xmlns:a="http://schemas.openxmlformats.org/drawingml/2006/main" xmlns:r="http://schemas.openxmlformats.org/officeDocument/2006/relationships" xmlns:p188="http://schemas.microsoft.com/office/powerpoint/2018/8/main">
  <p188:cm id="{358672FC-781A-42FA-9BD4-4DAE7F799505}" authorId="{20CF7472-3222-C5C7-2AF0-0B4588640453}" created="2025-03-23T06:56:55.447">
    <pc:sldMkLst xmlns:pc="http://schemas.microsoft.com/office/powerpoint/2013/main/command">
      <pc:docMk/>
      <pc:sldMk cId="407346933" sldId="278"/>
    </pc:sldMkLst>
    <p188:txBody>
      <a:bodyPr/>
      <a:lstStyle/>
      <a:p>
        <a:r>
          <a:rPr lang="zh-CN" altLang="en-US"/>
          <a:t>定量和定性结果：定量结果如表5所示。我们的蒙特卡罗线性聚类方法（即，MCLC）实现了比那些无监督方法好得多的性能。与MCLC与其他单点监督方法相比，MCLC可以产生更好的伪掩模，从而在Pd、Fa和IoU方面实现更好的性能。与全监督方法相比，MCLC使各自的网络能够以87%的注释时间减少生成可比较的结果。</a:t>
        </a:r>
      </a:p>
    </p188:txBody>
  </p188:cm>
</p188:cmLst>
</file>

<file path=ppt/comments/modernComment_117_B2E520AA.xml><?xml version="1.0" encoding="utf-8"?>
<p188:cmLst xmlns:a="http://schemas.openxmlformats.org/drawingml/2006/main" xmlns:r="http://schemas.openxmlformats.org/officeDocument/2006/relationships" xmlns:p188="http://schemas.microsoft.com/office/powerpoint/2018/8/main">
  <p188:cm id="{3D034F73-48D8-420C-A602-2C4777E4FDEF}" authorId="{20CF7472-3222-C5C7-2AF0-0B4588640453}" created="2025-03-23T06:23:48.524">
    <ac:deMkLst xmlns:ac="http://schemas.microsoft.com/office/drawing/2013/main/command">
      <pc:docMk xmlns:pc="http://schemas.microsoft.com/office/powerpoint/2013/main/command"/>
      <pc:sldMk xmlns:pc="http://schemas.microsoft.com/office/powerpoint/2013/main/command" cId="3001360554" sldId="279"/>
      <ac:grpSpMk id="9" creationId="{3377FEE7-BAD6-67B6-7AF7-F46D35544E99}"/>
    </ac:deMkLst>
    <p188:txBody>
      <a:bodyPr/>
      <a:lstStyle/>
      <a:p>
        <a:r>
          <a:rPr lang="zh-CN" altLang="en-US"/>
          <a:t>集群中心数量：聚类中心的数量决定了每个聚类区域的初始面积。结果显示，IoU首先随着聚类中心数量的增加呈现出快速增加的趋势，然后在9个聚类中心的情况下达到76%的峰值。之后，随着聚类中心数目的进一步增加，TPM的质量逐渐下降，说明聚类中心数目不适当会导致TPM过小或过小。初始搜索区域面积大，从而对MCLC产生负面影响。</a:t>
        </a:r>
      </a:p>
    </p188:txBody>
  </p188:cm>
</p188:cmLst>
</file>

<file path=ppt/comments/modernComment_11A_56ADC882.xml><?xml version="1.0" encoding="utf-8"?>
<p188:cmLst xmlns:a="http://schemas.openxmlformats.org/drawingml/2006/main" xmlns:r="http://schemas.openxmlformats.org/officeDocument/2006/relationships" xmlns:p188="http://schemas.microsoft.com/office/powerpoint/2018/8/main">
  <p188:cm id="{6D8DD272-D06E-4943-B89F-6AB3878629CF}" authorId="{20CF7472-3222-C5C7-2AF0-0B4588640453}" created="2025-03-25T08:02:01.313">
    <ac:deMkLst xmlns:ac="http://schemas.microsoft.com/office/drawing/2013/main/command">
      <pc:docMk xmlns:pc="http://schemas.microsoft.com/office/powerpoint/2013/main/command"/>
      <pc:sldMk xmlns:pc="http://schemas.microsoft.com/office/powerpoint/2013/main/command" cId="1454229634" sldId="282"/>
      <ac:picMk id="5" creationId="{0D336D11-B89B-3253-3D76-1CA89800606D}"/>
    </ac:deMkLst>
    <p188:txBody>
      <a:bodyPr/>
      <a:lstStyle/>
      <a:p>
        <a:r>
          <a:rPr lang="zh-CN" altLang="en-US"/>
          <a:t>在 LESPS 训练过程中，正样本像素L的增加会提高自适应阈值 𝑇adapt，从而减少低对比度目标和强背景噪声的影响。</a:t>
        </a:r>
      </a:p>
    </p188:txBody>
  </p188:cm>
</p188:cmLst>
</file>

<file path=ppt/comments/modernComment_11C_9A1075AA.xml><?xml version="1.0" encoding="utf-8"?>
<p188:cmLst xmlns:a="http://schemas.openxmlformats.org/drawingml/2006/main" xmlns:r="http://schemas.openxmlformats.org/officeDocument/2006/relationships" xmlns:p188="http://schemas.microsoft.com/office/powerpoint/2018/8/main">
  <p188:cm id="{1E0DBEDC-6834-4CD5-8A59-CD6413BCD4B1}" authorId="{20CF7472-3222-C5C7-2AF0-0B4588640453}" created="2025-03-25T10:11:03.492">
    <ac:deMkLst xmlns:ac="http://schemas.microsoft.com/office/drawing/2013/main/command">
      <pc:docMk xmlns:pc="http://schemas.microsoft.com/office/powerpoint/2013/main/command"/>
      <pc:sldMk xmlns:pc="http://schemas.microsoft.com/office/powerpoint/2013/main/command" cId="2584769962" sldId="284"/>
      <ac:grpSpMk id="15" creationId="{67FE44CC-9E74-CB74-A3BE-3E53B019AE7B}"/>
    </ac:deMkLst>
    <p188:txBody>
      <a:bodyPr/>
      <a:lstStyle/>
      <a:p>
        <a:r>
          <a:rPr lang="zh-CN" altLang="en-US"/>
          <a:t>研究表明更强的监督信号（高强度、更多点标签）可以减缓映射退化，这验证了 LESPS 框架的有效性。</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08F8812-4C50-8624-02F5-C895E48C52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8F96251-D28A-F626-553E-F34CB5A974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175C34-8D46-45CE-AFF4-14343A470C92}" type="datetimeFigureOut">
              <a:rPr lang="zh-CN" altLang="en-US" smtClean="0"/>
              <a:t>2025/7/13</a:t>
            </a:fld>
            <a:endParaRPr lang="zh-CN" altLang="en-US"/>
          </a:p>
        </p:txBody>
      </p:sp>
      <p:sp>
        <p:nvSpPr>
          <p:cNvPr id="4" name="页脚占位符 3">
            <a:extLst>
              <a:ext uri="{FF2B5EF4-FFF2-40B4-BE49-F238E27FC236}">
                <a16:creationId xmlns:a16="http://schemas.microsoft.com/office/drawing/2014/main" id="{09B8A0C3-B9FC-B152-C7C8-A2E5588F03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E0FA845-CD36-3AE8-539A-EAF07F266C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AE5AE4-F504-4658-99E2-A81B316516C1}" type="slidenum">
              <a:rPr lang="zh-CN" altLang="en-US" smtClean="0"/>
              <a:t>‹#›</a:t>
            </a:fld>
            <a:endParaRPr lang="zh-CN" altLang="en-US"/>
          </a:p>
        </p:txBody>
      </p:sp>
    </p:spTree>
    <p:extLst>
      <p:ext uri="{BB962C8B-B14F-4D97-AF65-F5344CB8AC3E}">
        <p14:creationId xmlns:p14="http://schemas.microsoft.com/office/powerpoint/2010/main" val="249978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61148-E32C-44A9-AD3A-3C0560447DD3}" type="datetimeFigureOut">
              <a:rPr lang="zh-CN" altLang="en-US" smtClean="0"/>
              <a:t>2025/7/13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27471-B2ED-4A61-8274-C202315930CB}" type="slidenum">
              <a:rPr lang="zh-CN" altLang="en-US" smtClean="0"/>
              <a:t>‹#›</a:t>
            </a:fld>
            <a:endParaRPr lang="zh-CN" altLang="en-US"/>
          </a:p>
        </p:txBody>
      </p:sp>
    </p:spTree>
    <p:extLst>
      <p:ext uri="{BB962C8B-B14F-4D97-AF65-F5344CB8AC3E}">
        <p14:creationId xmlns:p14="http://schemas.microsoft.com/office/powerpoint/2010/main" val="3427349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B027471-B2ED-4A61-8274-C202315930CB}" type="slidenum">
              <a:rPr lang="zh-CN" altLang="en-US" smtClean="0"/>
              <a:t>3</a:t>
            </a:fld>
            <a:endParaRPr lang="zh-CN" altLang="en-US"/>
          </a:p>
        </p:txBody>
      </p:sp>
    </p:spTree>
    <p:extLst>
      <p:ext uri="{BB962C8B-B14F-4D97-AF65-F5344CB8AC3E}">
        <p14:creationId xmlns:p14="http://schemas.microsoft.com/office/powerpoint/2010/main" val="204097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03A2D-AB75-0FE5-2283-41203F15F32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6116897-15A2-DB26-B007-4C025BFA77F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2676DC5-3D33-96B6-AFD5-C3487C628687}"/>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5" name="页脚占位符 4">
            <a:extLst>
              <a:ext uri="{FF2B5EF4-FFF2-40B4-BE49-F238E27FC236}">
                <a16:creationId xmlns:a16="http://schemas.microsoft.com/office/drawing/2014/main" id="{A9F2E263-0545-9BE2-ABC5-6C613BBB087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8BAAA64-0FCB-E962-5B22-D881A399E4BF}"/>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4205079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768E5-EE62-C32F-AF6B-CFE07432544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98E5D7-D019-0C8D-6670-7F6553BC203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951C2505-F0A2-F441-1758-4EB2C4DB79C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7BF295-A2BA-0A08-0F7E-C9FA13816343}"/>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6" name="页脚占位符 5">
            <a:extLst>
              <a:ext uri="{FF2B5EF4-FFF2-40B4-BE49-F238E27FC236}">
                <a16:creationId xmlns:a16="http://schemas.microsoft.com/office/drawing/2014/main" id="{A03056D4-7EE2-A9DA-5310-2A02063D178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D26304E-6CB4-00E6-6EF5-EB94DC8F960A}"/>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1677044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0D43B-C97E-3DFA-CD24-983617F48CE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B83ACFE-CB30-3E0F-2AD6-825E5B86FE99}"/>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5AEC44-E9FB-0AE1-1DC3-5982F8D50770}"/>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5" name="页脚占位符 4">
            <a:extLst>
              <a:ext uri="{FF2B5EF4-FFF2-40B4-BE49-F238E27FC236}">
                <a16:creationId xmlns:a16="http://schemas.microsoft.com/office/drawing/2014/main" id="{E5DEC43D-1D6C-F9BC-5928-F8DC2EA163F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F2D773D-7936-7304-CC75-1F9F806501B3}"/>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3022774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9F1F255-3180-BD0C-2933-49F000B2E6E9}"/>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CA6878-D5A0-BD30-AB00-C490DDC278F1}"/>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A6E224-1147-803C-222E-75EF8897DA62}"/>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5" name="页脚占位符 4">
            <a:extLst>
              <a:ext uri="{FF2B5EF4-FFF2-40B4-BE49-F238E27FC236}">
                <a16:creationId xmlns:a16="http://schemas.microsoft.com/office/drawing/2014/main" id="{127B052F-1CF0-634E-7AEF-394B579E32F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9DDB5C5-1F8E-0671-7748-7E03F5654620}"/>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169683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1B6A8-F4D9-21C0-26DE-E663E4CC84F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748FFE-4021-051F-47A7-AA6E40112579}"/>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3F193A-CEDD-5DB6-FEF7-CA21D7DB8DCB}"/>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5" name="页脚占位符 4">
            <a:extLst>
              <a:ext uri="{FF2B5EF4-FFF2-40B4-BE49-F238E27FC236}">
                <a16:creationId xmlns:a16="http://schemas.microsoft.com/office/drawing/2014/main" id="{3D88B50F-F1D0-33C8-317A-37A7E6D2BB6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8FF1487-2C94-B2AB-E6BF-3A4AFC27E88A}"/>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21021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5CE04-8FCD-429A-75B2-BABCEAEA593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D05683-B4F8-01F8-4472-2CBB7DB43A1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06216CF-5A19-575C-8750-2114048AF9F4}"/>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5" name="页脚占位符 4">
            <a:extLst>
              <a:ext uri="{FF2B5EF4-FFF2-40B4-BE49-F238E27FC236}">
                <a16:creationId xmlns:a16="http://schemas.microsoft.com/office/drawing/2014/main" id="{954D2557-D771-DF15-0240-35299E7AC4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BF12BAD-B79A-E20E-A376-10BCFB0B2463}"/>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1011784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90BA1-D146-AC73-BEA0-F8AFCAEC7D0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2847CA-76C1-46A4-83F7-0848F799D7D2}"/>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72B34CB-F820-D923-5A12-9968F37E5FE7}"/>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9060C63-F4D2-8F84-60F1-0163DC07B5CC}"/>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6" name="页脚占位符 5">
            <a:extLst>
              <a:ext uri="{FF2B5EF4-FFF2-40B4-BE49-F238E27FC236}">
                <a16:creationId xmlns:a16="http://schemas.microsoft.com/office/drawing/2014/main" id="{A28C32A3-6F6C-E197-2D40-985953BDC0E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E26C544D-B317-3FFA-74D5-D2283650E6F2}"/>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55607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32C71-0FCB-3A10-0E0D-429F398A9854}"/>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F0C224-626C-ADF9-3A91-014EEAACE02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18809A1-A38A-4CF7-8E3F-434A05F01064}"/>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61177A-1454-CDDC-F74E-FDCDFBDF1E9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25926A6-C317-56DE-6417-86BFC2948188}"/>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6E816DB-6890-FA9B-8FD1-179408193511}"/>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8" name="页脚占位符 7">
            <a:extLst>
              <a:ext uri="{FF2B5EF4-FFF2-40B4-BE49-F238E27FC236}">
                <a16:creationId xmlns:a16="http://schemas.microsoft.com/office/drawing/2014/main" id="{B5D91D75-9AE8-B3F1-9914-865357B7FC5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7134845A-E461-F3FC-FBDB-420D48DCCD57}"/>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1108192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F10DC-0C6D-562E-09B5-46BF266E7A9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261B74-624C-256D-C9D8-720E6BB9D284}"/>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4" name="页脚占位符 3">
            <a:extLst>
              <a:ext uri="{FF2B5EF4-FFF2-40B4-BE49-F238E27FC236}">
                <a16:creationId xmlns:a16="http://schemas.microsoft.com/office/drawing/2014/main" id="{877D7F7E-E97A-CAE5-BF16-3986092B138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14C45545-7C48-2708-6839-F931AF1D6AB3}"/>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315863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1AAB445-A789-6505-6235-FFC582CB3BDC}"/>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3" name="页脚占位符 2">
            <a:extLst>
              <a:ext uri="{FF2B5EF4-FFF2-40B4-BE49-F238E27FC236}">
                <a16:creationId xmlns:a16="http://schemas.microsoft.com/office/drawing/2014/main" id="{A104ACE1-D799-B08D-97A6-FBD2995D7C3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4FD875A7-6624-D06F-AB74-F330B74D4815}"/>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
        <p:nvSpPr>
          <p:cNvPr id="5" name="矩形 4">
            <a:extLst>
              <a:ext uri="{FF2B5EF4-FFF2-40B4-BE49-F238E27FC236}">
                <a16:creationId xmlns:a16="http://schemas.microsoft.com/office/drawing/2014/main" id="{5D3AD59F-06C5-2626-2EAB-415F036B593D}"/>
              </a:ext>
            </a:extLst>
          </p:cNvPr>
          <p:cNvSpPr/>
          <p:nvPr/>
        </p:nvSpPr>
        <p:spPr>
          <a:xfrm>
            <a:off x="0" y="720000"/>
            <a:ext cx="12192000" cy="46469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7">
            <a:extLst>
              <a:ext uri="{FF2B5EF4-FFF2-40B4-BE49-F238E27FC236}">
                <a16:creationId xmlns:a16="http://schemas.microsoft.com/office/drawing/2014/main" id="{7E25F66A-7AE7-D6E8-2694-6743F5AFA97D}"/>
              </a:ext>
            </a:extLst>
          </p:cNvPr>
          <p:cNvSpPr>
            <a:spLocks noGrp="1"/>
          </p:cNvSpPr>
          <p:nvPr>
            <p:ph type="body" sz="quarter" idx="13"/>
          </p:nvPr>
        </p:nvSpPr>
        <p:spPr>
          <a:xfrm>
            <a:off x="0" y="92388"/>
            <a:ext cx="12192000" cy="583007"/>
          </a:xfrm>
          <a:prstGeom prst="rect">
            <a:avLst/>
          </a:prstGeom>
        </p:spPr>
        <p:txBody>
          <a:bodyPr/>
          <a:lstStyle>
            <a:lvl1pPr>
              <a:defRPr sz="32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endParaRPr lang="zh-CN" altLang="en-US"/>
          </a:p>
        </p:txBody>
      </p:sp>
    </p:spTree>
    <p:extLst>
      <p:ext uri="{BB962C8B-B14F-4D97-AF65-F5344CB8AC3E}">
        <p14:creationId xmlns:p14="http://schemas.microsoft.com/office/powerpoint/2010/main" val="335251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7D4EB35-200A-B31C-3EB6-4322692EB18C}"/>
              </a:ext>
            </a:extLst>
          </p:cNvPr>
          <p:cNvSpPr/>
          <p:nvPr userDrawn="1"/>
        </p:nvSpPr>
        <p:spPr>
          <a:xfrm>
            <a:off x="533400" y="720000"/>
            <a:ext cx="11125200" cy="4647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3454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C0BD5F-31A4-B307-A972-76FDE2B802B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48C5D4-8158-6601-7AFA-82354FE9132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AE0A44F-F916-ABEA-E90D-80C16C2B698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C4AD8B-013B-DC51-E368-CA735FC69E02}"/>
              </a:ext>
            </a:extLst>
          </p:cNvPr>
          <p:cNvSpPr>
            <a:spLocks noGrp="1"/>
          </p:cNvSpPr>
          <p:nvPr>
            <p:ph type="dt" sz="half" idx="10"/>
          </p:nvPr>
        </p:nvSpPr>
        <p:spPr>
          <a:xfrm>
            <a:off x="838200" y="6356350"/>
            <a:ext cx="2743200" cy="365125"/>
          </a:xfrm>
          <a:prstGeom prst="rect">
            <a:avLst/>
          </a:prstGeom>
        </p:spPr>
        <p:txBody>
          <a:bodyPr/>
          <a:lstStyle/>
          <a:p>
            <a:fld id="{FD448E84-35B8-4E99-AEB1-BD76C89D1B38}" type="datetimeFigureOut">
              <a:rPr lang="zh-CN" altLang="en-US" smtClean="0"/>
              <a:t>2025/7/13</a:t>
            </a:fld>
            <a:endParaRPr lang="zh-CN" altLang="en-US"/>
          </a:p>
        </p:txBody>
      </p:sp>
      <p:sp>
        <p:nvSpPr>
          <p:cNvPr id="6" name="页脚占位符 5">
            <a:extLst>
              <a:ext uri="{FF2B5EF4-FFF2-40B4-BE49-F238E27FC236}">
                <a16:creationId xmlns:a16="http://schemas.microsoft.com/office/drawing/2014/main" id="{A40FFA22-262C-B5CB-60B7-047DF09DE0D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31B21DE-0B0F-0C12-FB7A-0BEBCF435E1F}"/>
              </a:ext>
            </a:extLst>
          </p:cNvPr>
          <p:cNvSpPr>
            <a:spLocks noGrp="1"/>
          </p:cNvSpPr>
          <p:nvPr>
            <p:ph type="sldNum" sz="quarter" idx="12"/>
          </p:nvPr>
        </p:nvSpPr>
        <p:spPr>
          <a:xfrm>
            <a:off x="8610600" y="6356350"/>
            <a:ext cx="2743200" cy="365125"/>
          </a:xfrm>
          <a:prstGeom prst="rect">
            <a:avLst/>
          </a:prstGeom>
        </p:spPr>
        <p:txBody>
          <a:bodyPr/>
          <a:lstStyle/>
          <a:p>
            <a:fld id="{A772BB0C-56F7-447E-8D0D-DD9003D289AB}" type="slidenum">
              <a:rPr lang="zh-CN" altLang="en-US" smtClean="0"/>
              <a:t>‹#›</a:t>
            </a:fld>
            <a:endParaRPr lang="zh-CN" altLang="en-US"/>
          </a:p>
        </p:txBody>
      </p:sp>
    </p:spTree>
    <p:extLst>
      <p:ext uri="{BB962C8B-B14F-4D97-AF65-F5344CB8AC3E}">
        <p14:creationId xmlns:p14="http://schemas.microsoft.com/office/powerpoint/2010/main" val="79315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90000"/>
            <a:lum/>
          </a:blip>
          <a:srcRect/>
          <a:stretch>
            <a:fillRect t="-1000" b="-1000"/>
          </a:stretch>
        </a:blip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A687089-7E8B-6F8B-9187-293558716A76}"/>
              </a:ext>
            </a:extLst>
          </p:cNvPr>
          <p:cNvGrpSpPr/>
          <p:nvPr/>
        </p:nvGrpSpPr>
        <p:grpSpPr>
          <a:xfrm>
            <a:off x="9196487" y="6107905"/>
            <a:ext cx="2683570" cy="669865"/>
            <a:chOff x="9127860" y="5946181"/>
            <a:chExt cx="2936724" cy="771278"/>
          </a:xfrm>
        </p:grpSpPr>
        <p:pic>
          <p:nvPicPr>
            <p:cNvPr id="3" name="图片 2">
              <a:extLst>
                <a:ext uri="{FF2B5EF4-FFF2-40B4-BE49-F238E27FC236}">
                  <a16:creationId xmlns:a16="http://schemas.microsoft.com/office/drawing/2014/main" id="{B5545205-814E-7C80-4542-608F1DCD5DD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03781" y="5946181"/>
              <a:ext cx="2160803" cy="771278"/>
            </a:xfrm>
            <a:prstGeom prst="rect">
              <a:avLst/>
            </a:prstGeom>
          </p:spPr>
        </p:pic>
        <p:pic>
          <p:nvPicPr>
            <p:cNvPr id="5" name="图片 4">
              <a:extLst>
                <a:ext uri="{FF2B5EF4-FFF2-40B4-BE49-F238E27FC236}">
                  <a16:creationId xmlns:a16="http://schemas.microsoft.com/office/drawing/2014/main" id="{86D6AD6B-168C-88DC-3779-109110F189C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27860" y="6086722"/>
              <a:ext cx="630737" cy="630737"/>
            </a:xfrm>
            <a:prstGeom prst="rect">
              <a:avLst/>
            </a:prstGeom>
          </p:spPr>
        </p:pic>
      </p:grpSp>
    </p:spTree>
    <p:extLst>
      <p:ext uri="{BB962C8B-B14F-4D97-AF65-F5344CB8AC3E}">
        <p14:creationId xmlns:p14="http://schemas.microsoft.com/office/powerpoint/2010/main" val="2365568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microsoft.com/office/2018/10/relationships/comments" Target="../comments/modernComment_108_A747B40B.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17_B2E520AA.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16_18479EF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49.png"/><Relationship Id="rId4" Type="http://schemas.openxmlformats.org/officeDocument/2006/relationships/image" Target="../media/image220.png"/><Relationship Id="rId9" Type="http://schemas.openxmlformats.org/officeDocument/2006/relationships/image" Target="../media/image270.png"/></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06_9F70076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7_978128B.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1C_9A1075AA.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1A_56ADC88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2E8E9DD8-944E-DFB4-1ED1-4D5E44132259}"/>
              </a:ext>
            </a:extLst>
          </p:cNvPr>
          <p:cNvSpPr>
            <a:spLocks noGrp="1"/>
          </p:cNvSpPr>
          <p:nvPr>
            <p:ph type="subTitle" idx="1"/>
          </p:nvPr>
        </p:nvSpPr>
        <p:spPr>
          <a:xfrm>
            <a:off x="2727855" y="3681818"/>
            <a:ext cx="6736285" cy="436051"/>
          </a:xfrm>
        </p:spPr>
        <p:txBody>
          <a:bodyPr/>
          <a:lstStyle/>
          <a:p>
            <a:r>
              <a:rPr lang="zh-CN" altLang="en-US" b="1">
                <a:solidFill>
                  <a:schemeClr val="accent5">
                    <a:lumMod val="50000"/>
                  </a:schemeClr>
                </a:solidFill>
              </a:rPr>
              <a:t>单点监督驱动的红外小目标检测</a:t>
            </a:r>
          </a:p>
        </p:txBody>
      </p:sp>
      <p:sp>
        <p:nvSpPr>
          <p:cNvPr id="4" name="Rectangle 1">
            <a:extLst>
              <a:ext uri="{FF2B5EF4-FFF2-40B4-BE49-F238E27FC236}">
                <a16:creationId xmlns:a16="http://schemas.microsoft.com/office/drawing/2014/main" id="{47269BD6-100B-0C88-D32C-458781250071}"/>
              </a:ext>
            </a:extLst>
          </p:cNvPr>
          <p:cNvSpPr>
            <a:spLocks noGrp="1" noChangeArrowheads="1"/>
          </p:cNvSpPr>
          <p:nvPr>
            <p:ph type="ctrTitle"/>
          </p:nvPr>
        </p:nvSpPr>
        <p:spPr bwMode="auto">
          <a:xfrm>
            <a:off x="994178" y="2217230"/>
            <a:ext cx="1020364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zh-CN" altLang="zh-CN" sz="4000" b="1" i="0" u="none" strike="noStrike" cap="none" normalizeH="0" baseline="0">
                <a:ln>
                  <a:noFill/>
                </a:ln>
                <a:solidFill>
                  <a:schemeClr val="accent5">
                    <a:lumMod val="50000"/>
                  </a:schemeClr>
                </a:solidFill>
                <a:effectLst/>
                <a:latin typeface="Arial" panose="020B0604020202020204" pitchFamily="34" charset="0"/>
              </a:rPr>
              <a:t>Infrared Small Target Detection Driven by Single-Point Supervision</a:t>
            </a:r>
            <a:endParaRPr kumimoji="0" lang="zh-CN" altLang="zh-CN" sz="4000" b="0" i="0" u="none" strike="noStrike" cap="none" normalizeH="0" baseline="0">
              <a:ln>
                <a:noFill/>
              </a:ln>
              <a:solidFill>
                <a:schemeClr val="accent5">
                  <a:lumMod val="50000"/>
                </a:schemeClr>
              </a:solidFill>
              <a:effectLst/>
              <a:latin typeface="Arial" panose="020B0604020202020204" pitchFamily="34" charset="0"/>
            </a:endParaRPr>
          </a:p>
        </p:txBody>
      </p:sp>
      <p:sp>
        <p:nvSpPr>
          <p:cNvPr id="2" name="文本框 1">
            <a:extLst>
              <a:ext uri="{FF2B5EF4-FFF2-40B4-BE49-F238E27FC236}">
                <a16:creationId xmlns:a16="http://schemas.microsoft.com/office/drawing/2014/main" id="{98691558-66C9-8906-E263-596F999D35AB}"/>
              </a:ext>
            </a:extLst>
          </p:cNvPr>
          <p:cNvSpPr txBox="1"/>
          <p:nvPr/>
        </p:nvSpPr>
        <p:spPr>
          <a:xfrm>
            <a:off x="0" y="6247636"/>
            <a:ext cx="3718970" cy="461665"/>
          </a:xfrm>
          <a:prstGeom prst="rect">
            <a:avLst/>
          </a:prstGeom>
          <a:noFill/>
        </p:spPr>
        <p:txBody>
          <a:bodyPr wrap="square" rtlCol="0">
            <a:spAutoFit/>
          </a:bodyPr>
          <a:lstStyle/>
          <a:p>
            <a:pPr algn="ctr"/>
            <a:r>
              <a:rPr lang="en-US" altLang="zh-CN"/>
              <a:t> </a:t>
            </a:r>
            <a:r>
              <a:rPr lang="en-US" altLang="zh-CN" sz="2400" b="1">
                <a:solidFill>
                  <a:schemeClr val="accent5">
                    <a:lumMod val="50000"/>
                  </a:schemeClr>
                </a:solidFill>
              </a:rPr>
              <a:t>2025 </a:t>
            </a:r>
            <a:r>
              <a:rPr lang="zh-CN" altLang="en-US" sz="2400" b="1">
                <a:solidFill>
                  <a:schemeClr val="accent5">
                    <a:lumMod val="50000"/>
                  </a:schemeClr>
                </a:solidFill>
              </a:rPr>
              <a:t>年 </a:t>
            </a:r>
            <a:r>
              <a:rPr lang="en-US" altLang="zh-CN" sz="2400" b="1">
                <a:solidFill>
                  <a:schemeClr val="accent5">
                    <a:lumMod val="50000"/>
                  </a:schemeClr>
                </a:solidFill>
              </a:rPr>
              <a:t>4 </a:t>
            </a:r>
            <a:r>
              <a:rPr lang="zh-CN" altLang="en-US" sz="2400" b="1">
                <a:solidFill>
                  <a:schemeClr val="accent5">
                    <a:lumMod val="50000"/>
                  </a:schemeClr>
                </a:solidFill>
              </a:rPr>
              <a:t>月 </a:t>
            </a:r>
            <a:r>
              <a:rPr lang="en-US" altLang="zh-CN" sz="2400" b="1">
                <a:solidFill>
                  <a:schemeClr val="accent5">
                    <a:lumMod val="50000"/>
                  </a:schemeClr>
                </a:solidFill>
              </a:rPr>
              <a:t>18 </a:t>
            </a:r>
            <a:r>
              <a:rPr lang="zh-CN" altLang="en-US" sz="2400" b="1">
                <a:solidFill>
                  <a:schemeClr val="accent5">
                    <a:lumMod val="50000"/>
                  </a:schemeClr>
                </a:solidFill>
              </a:rPr>
              <a:t>日</a:t>
            </a:r>
          </a:p>
        </p:txBody>
      </p:sp>
    </p:spTree>
    <p:extLst>
      <p:ext uri="{BB962C8B-B14F-4D97-AF65-F5344CB8AC3E}">
        <p14:creationId xmlns:p14="http://schemas.microsoft.com/office/powerpoint/2010/main" val="276600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A7258-EFBC-8977-BFE1-59F38A72C64D}"/>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FC0BA7F4-8BB8-F3C3-BD6F-E1B51C431B6E}"/>
              </a:ext>
            </a:extLst>
          </p:cNvPr>
          <p:cNvSpPr>
            <a:spLocks noGrp="1"/>
          </p:cNvSpPr>
          <p:nvPr>
            <p:ph type="body" sz="quarter" idx="13"/>
          </p:nvPr>
        </p:nvSpPr>
        <p:spPr/>
        <p:txBody>
          <a:bodyPr/>
          <a:lstStyle/>
          <a:p>
            <a:pPr marL="0" indent="0">
              <a:buNone/>
            </a:pPr>
            <a:r>
              <a:rPr lang="en-US" altLang="zh-CN"/>
              <a:t> LESPS</a:t>
            </a:r>
            <a:r>
              <a:rPr lang="zh-CN" altLang="en-US"/>
              <a:t>（单点监督标签进化）</a:t>
            </a:r>
          </a:p>
        </p:txBody>
      </p:sp>
      <p:sp>
        <p:nvSpPr>
          <p:cNvPr id="4" name="文本框 3">
            <a:extLst>
              <a:ext uri="{FF2B5EF4-FFF2-40B4-BE49-F238E27FC236}">
                <a16:creationId xmlns:a16="http://schemas.microsoft.com/office/drawing/2014/main" id="{67EF330C-57E9-6B44-62E9-70CF6F4DC9C9}"/>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arXiv:2304.01484v3 [cs.CV] 4 Oct 2024</a:t>
            </a:r>
            <a:r>
              <a:rPr lang="zh-CN" altLang="en-US" b="1">
                <a:solidFill>
                  <a:schemeClr val="bg1">
                    <a:lumMod val="65000"/>
                  </a:schemeClr>
                </a:solidFill>
              </a:rPr>
              <a:t>（</a:t>
            </a:r>
            <a:r>
              <a:rPr lang="en-US" altLang="zh-CN" b="1">
                <a:solidFill>
                  <a:schemeClr val="bg1">
                    <a:lumMod val="65000"/>
                  </a:schemeClr>
                </a:solidFill>
              </a:rPr>
              <a:t>CVPR 2023</a:t>
            </a:r>
            <a:r>
              <a:rPr lang="zh-CN" altLang="en-US" b="1">
                <a:solidFill>
                  <a:schemeClr val="bg1">
                    <a:lumMod val="65000"/>
                  </a:schemeClr>
                </a:solidFill>
              </a:rPr>
              <a:t>）</a:t>
            </a:r>
          </a:p>
        </p:txBody>
      </p:sp>
      <p:pic>
        <p:nvPicPr>
          <p:cNvPr id="5" name="图片 4">
            <a:extLst>
              <a:ext uri="{FF2B5EF4-FFF2-40B4-BE49-F238E27FC236}">
                <a16:creationId xmlns:a16="http://schemas.microsoft.com/office/drawing/2014/main" id="{697A0713-057A-25A4-1B75-8DA515B00D45}"/>
              </a:ext>
            </a:extLst>
          </p:cNvPr>
          <p:cNvPicPr>
            <a:picLocks noChangeAspect="1"/>
          </p:cNvPicPr>
          <p:nvPr/>
        </p:nvPicPr>
        <p:blipFill>
          <a:blip r:embed="rId2"/>
          <a:stretch>
            <a:fillRect/>
          </a:stretch>
        </p:blipFill>
        <p:spPr>
          <a:xfrm>
            <a:off x="701042" y="2193292"/>
            <a:ext cx="3011181" cy="3747540"/>
          </a:xfrm>
          <a:prstGeom prst="rect">
            <a:avLst/>
          </a:prstGeom>
        </p:spPr>
      </p:pic>
      <p:sp>
        <p:nvSpPr>
          <p:cNvPr id="6" name="文本框 5">
            <a:extLst>
              <a:ext uri="{FF2B5EF4-FFF2-40B4-BE49-F238E27FC236}">
                <a16:creationId xmlns:a16="http://schemas.microsoft.com/office/drawing/2014/main" id="{9CF622CF-3956-3083-2013-B195BF4EE328}"/>
              </a:ext>
            </a:extLst>
          </p:cNvPr>
          <p:cNvSpPr txBox="1"/>
          <p:nvPr/>
        </p:nvSpPr>
        <p:spPr>
          <a:xfrm>
            <a:off x="362076" y="850907"/>
            <a:ext cx="5043641" cy="584775"/>
          </a:xfrm>
          <a:prstGeom prst="rect">
            <a:avLst/>
          </a:prstGeom>
          <a:noFill/>
        </p:spPr>
        <p:txBody>
          <a:bodyPr wrap="square" rtlCol="0">
            <a:spAutoFit/>
          </a:bodyPr>
          <a:lstStyle/>
          <a:p>
            <a:r>
              <a:rPr lang="en-US" altLang="zh-CN" sz="3200" b="1">
                <a:solidFill>
                  <a:srgbClr val="FF0000"/>
                </a:solidFill>
              </a:rPr>
              <a:t>B.</a:t>
            </a:r>
            <a:r>
              <a:rPr lang="zh-CN" altLang="en-US" sz="3200" b="1">
                <a:solidFill>
                  <a:srgbClr val="FF0000"/>
                </a:solidFill>
              </a:rPr>
              <a:t> 虚警消除＆标签更新</a:t>
            </a:r>
          </a:p>
        </p:txBody>
      </p:sp>
      <p:sp>
        <p:nvSpPr>
          <p:cNvPr id="7" name="文本框 6">
            <a:extLst>
              <a:ext uri="{FF2B5EF4-FFF2-40B4-BE49-F238E27FC236}">
                <a16:creationId xmlns:a16="http://schemas.microsoft.com/office/drawing/2014/main" id="{FD13B19E-7135-7905-5489-28CE8DD54BA7}"/>
              </a:ext>
            </a:extLst>
          </p:cNvPr>
          <p:cNvSpPr txBox="1"/>
          <p:nvPr/>
        </p:nvSpPr>
        <p:spPr>
          <a:xfrm>
            <a:off x="362076" y="1460544"/>
            <a:ext cx="6351707" cy="732748"/>
          </a:xfrm>
          <a:prstGeom prst="rect">
            <a:avLst/>
          </a:prstGeom>
          <a:noFill/>
        </p:spPr>
        <p:txBody>
          <a:bodyPr wrap="square" rtlCol="0">
            <a:spAutoFit/>
          </a:bodyPr>
          <a:lstStyle/>
          <a:p>
            <a:r>
              <a:rPr lang="zh-CN" altLang="en-US" sz="2000" b="1">
                <a:solidFill>
                  <a:srgbClr val="3F5398"/>
                </a:solidFill>
              </a:rPr>
              <a:t>目标：去除由于噪声或背景干扰导致的误检并将候选像素与原标签融合，生成新的监督信号。</a:t>
            </a:r>
          </a:p>
        </p:txBody>
      </p:sp>
      <p:grpSp>
        <p:nvGrpSpPr>
          <p:cNvPr id="3" name="组合 2">
            <a:extLst>
              <a:ext uri="{FF2B5EF4-FFF2-40B4-BE49-F238E27FC236}">
                <a16:creationId xmlns:a16="http://schemas.microsoft.com/office/drawing/2014/main" id="{C94141BB-DDF5-5381-3241-67179BBAC77A}"/>
              </a:ext>
            </a:extLst>
          </p:cNvPr>
          <p:cNvGrpSpPr/>
          <p:nvPr/>
        </p:nvGrpSpPr>
        <p:grpSpPr>
          <a:xfrm>
            <a:off x="6912784" y="1114179"/>
            <a:ext cx="4169193" cy="4370487"/>
            <a:chOff x="6912784" y="1114179"/>
            <a:chExt cx="4169193" cy="4370487"/>
          </a:xfrm>
        </p:grpSpPr>
        <p:grpSp>
          <p:nvGrpSpPr>
            <p:cNvPr id="12" name="组合 11">
              <a:extLst>
                <a:ext uri="{FF2B5EF4-FFF2-40B4-BE49-F238E27FC236}">
                  <a16:creationId xmlns:a16="http://schemas.microsoft.com/office/drawing/2014/main" id="{5435808E-FD0C-DF10-1E7E-C9D6C6E6CDC2}"/>
                </a:ext>
              </a:extLst>
            </p:cNvPr>
            <p:cNvGrpSpPr/>
            <p:nvPr/>
          </p:nvGrpSpPr>
          <p:grpSpPr>
            <a:xfrm>
              <a:off x="6912784" y="1114179"/>
              <a:ext cx="4169193" cy="2030927"/>
              <a:chOff x="7282286" y="894610"/>
              <a:chExt cx="4169193" cy="2030927"/>
            </a:xfrm>
          </p:grpSpPr>
          <p:pic>
            <p:nvPicPr>
              <p:cNvPr id="9" name="图片 8">
                <a:extLst>
                  <a:ext uri="{FF2B5EF4-FFF2-40B4-BE49-F238E27FC236}">
                    <a16:creationId xmlns:a16="http://schemas.microsoft.com/office/drawing/2014/main" id="{5DCB4D51-C6A2-C161-61DF-228523C02988}"/>
                  </a:ext>
                </a:extLst>
              </p:cNvPr>
              <p:cNvPicPr>
                <a:picLocks noChangeAspect="1"/>
              </p:cNvPicPr>
              <p:nvPr/>
            </p:nvPicPr>
            <p:blipFill>
              <a:blip r:embed="rId3">
                <a:biLevel thresh="75000"/>
              </a:blip>
              <a:stretch>
                <a:fillRect/>
              </a:stretch>
            </p:blipFill>
            <p:spPr>
              <a:xfrm>
                <a:off x="7282286" y="1233164"/>
                <a:ext cx="4169193" cy="1692373"/>
              </a:xfrm>
              <a:prstGeom prst="rect">
                <a:avLst/>
              </a:prstGeom>
            </p:spPr>
          </p:pic>
          <p:sp>
            <p:nvSpPr>
              <p:cNvPr id="10" name="文本框 9">
                <a:extLst>
                  <a:ext uri="{FF2B5EF4-FFF2-40B4-BE49-F238E27FC236}">
                    <a16:creationId xmlns:a16="http://schemas.microsoft.com/office/drawing/2014/main" id="{FF7DB901-5A98-3546-A47C-65E688C4F5DC}"/>
                  </a:ext>
                </a:extLst>
              </p:cNvPr>
              <p:cNvSpPr txBox="1"/>
              <p:nvPr/>
            </p:nvSpPr>
            <p:spPr>
              <a:xfrm>
                <a:off x="7637387" y="894610"/>
                <a:ext cx="914400" cy="338554"/>
              </a:xfrm>
              <a:prstGeom prst="rect">
                <a:avLst/>
              </a:prstGeom>
              <a:noFill/>
            </p:spPr>
            <p:txBody>
              <a:bodyPr wrap="square" rtlCol="0">
                <a:spAutoFit/>
              </a:bodyPr>
              <a:lstStyle/>
              <a:p>
                <a:r>
                  <a:rPr lang="zh-CN" altLang="en-US" sz="1600" b="1"/>
                  <a:t>四连通</a:t>
                </a:r>
              </a:p>
            </p:txBody>
          </p:sp>
          <p:sp>
            <p:nvSpPr>
              <p:cNvPr id="11" name="文本框 10">
                <a:extLst>
                  <a:ext uri="{FF2B5EF4-FFF2-40B4-BE49-F238E27FC236}">
                    <a16:creationId xmlns:a16="http://schemas.microsoft.com/office/drawing/2014/main" id="{4A568605-90C1-2E22-B199-E62D68D3DB65}"/>
                  </a:ext>
                </a:extLst>
              </p:cNvPr>
              <p:cNvSpPr txBox="1"/>
              <p:nvPr/>
            </p:nvSpPr>
            <p:spPr>
              <a:xfrm>
                <a:off x="10150191" y="894610"/>
                <a:ext cx="914400" cy="338554"/>
              </a:xfrm>
              <a:prstGeom prst="rect">
                <a:avLst/>
              </a:prstGeom>
              <a:noFill/>
            </p:spPr>
            <p:txBody>
              <a:bodyPr wrap="square" rtlCol="0">
                <a:spAutoFit/>
              </a:bodyPr>
              <a:lstStyle/>
              <a:p>
                <a:r>
                  <a:rPr lang="zh-CN" altLang="en-US" sz="1600" b="1"/>
                  <a:t>八连通</a:t>
                </a:r>
              </a:p>
            </p:txBody>
          </p:sp>
        </p:grpSp>
        <p:grpSp>
          <p:nvGrpSpPr>
            <p:cNvPr id="22" name="组合 21">
              <a:extLst>
                <a:ext uri="{FF2B5EF4-FFF2-40B4-BE49-F238E27FC236}">
                  <a16:creationId xmlns:a16="http://schemas.microsoft.com/office/drawing/2014/main" id="{782F4C2D-D290-5B8F-F672-943FB498097A}"/>
                </a:ext>
              </a:extLst>
            </p:cNvPr>
            <p:cNvGrpSpPr/>
            <p:nvPr/>
          </p:nvGrpSpPr>
          <p:grpSpPr>
            <a:xfrm>
              <a:off x="7556695" y="3337981"/>
              <a:ext cx="3428839" cy="1877705"/>
              <a:chOff x="6786975" y="3391392"/>
              <a:chExt cx="3428839" cy="1877705"/>
            </a:xfrm>
          </p:grpSpPr>
          <p:pic>
            <p:nvPicPr>
              <p:cNvPr id="14" name="图片 13">
                <a:extLst>
                  <a:ext uri="{FF2B5EF4-FFF2-40B4-BE49-F238E27FC236}">
                    <a16:creationId xmlns:a16="http://schemas.microsoft.com/office/drawing/2014/main" id="{F2F51E01-B300-AA5D-E172-556ACD0048BD}"/>
                  </a:ext>
                </a:extLst>
              </p:cNvPr>
              <p:cNvPicPr>
                <a:picLocks noChangeAspect="1"/>
              </p:cNvPicPr>
              <p:nvPr/>
            </p:nvPicPr>
            <p:blipFill>
              <a:blip r:embed="rId4"/>
              <a:stretch>
                <a:fillRect/>
              </a:stretch>
            </p:blipFill>
            <p:spPr>
              <a:xfrm>
                <a:off x="7497424" y="3429000"/>
                <a:ext cx="2055604" cy="1840097"/>
              </a:xfrm>
              <a:prstGeom prst="rect">
                <a:avLst/>
              </a:prstGeom>
            </p:spPr>
          </p:pic>
          <p:sp>
            <p:nvSpPr>
              <p:cNvPr id="17" name="任意多边形: 形状 16">
                <a:extLst>
                  <a:ext uri="{FF2B5EF4-FFF2-40B4-BE49-F238E27FC236}">
                    <a16:creationId xmlns:a16="http://schemas.microsoft.com/office/drawing/2014/main" id="{53111CF2-4B93-063F-F4CE-CA2EE193862B}"/>
                  </a:ext>
                </a:extLst>
              </p:cNvPr>
              <p:cNvSpPr/>
              <p:nvPr/>
            </p:nvSpPr>
            <p:spPr>
              <a:xfrm>
                <a:off x="7627513" y="3889965"/>
                <a:ext cx="1014026" cy="1033259"/>
              </a:xfrm>
              <a:custGeom>
                <a:avLst/>
                <a:gdLst>
                  <a:gd name="connsiteX0" fmla="*/ 289082 w 1028416"/>
                  <a:gd name="connsiteY0" fmla="*/ 37979 h 1114968"/>
                  <a:gd name="connsiteX1" fmla="*/ 902773 w 1028416"/>
                  <a:gd name="connsiteY1" fmla="*/ 338688 h 1114968"/>
                  <a:gd name="connsiteX2" fmla="*/ 976416 w 1028416"/>
                  <a:gd name="connsiteY2" fmla="*/ 1075118 h 1114968"/>
                  <a:gd name="connsiteX3" fmla="*/ 289082 w 1028416"/>
                  <a:gd name="connsiteY3" fmla="*/ 958516 h 1114968"/>
                  <a:gd name="connsiteX4" fmla="*/ 647 w 1028416"/>
                  <a:gd name="connsiteY4" fmla="*/ 467563 h 1114968"/>
                  <a:gd name="connsiteX5" fmla="*/ 356588 w 1028416"/>
                  <a:gd name="connsiteY5" fmla="*/ 50253 h 1114968"/>
                  <a:gd name="connsiteX6" fmla="*/ 289082 w 1028416"/>
                  <a:gd name="connsiteY6" fmla="*/ 37979 h 1114968"/>
                  <a:gd name="connsiteX0" fmla="*/ 332161 w 1026699"/>
                  <a:gd name="connsiteY0" fmla="*/ 38740 h 1115729"/>
                  <a:gd name="connsiteX1" fmla="*/ 902773 w 1026699"/>
                  <a:gd name="connsiteY1" fmla="*/ 339449 h 1115729"/>
                  <a:gd name="connsiteX2" fmla="*/ 976416 w 1026699"/>
                  <a:gd name="connsiteY2" fmla="*/ 1075879 h 1115729"/>
                  <a:gd name="connsiteX3" fmla="*/ 289082 w 1026699"/>
                  <a:gd name="connsiteY3" fmla="*/ 959277 h 1115729"/>
                  <a:gd name="connsiteX4" fmla="*/ 647 w 1026699"/>
                  <a:gd name="connsiteY4" fmla="*/ 468324 h 1115729"/>
                  <a:gd name="connsiteX5" fmla="*/ 356588 w 1026699"/>
                  <a:gd name="connsiteY5" fmla="*/ 51014 h 1115729"/>
                  <a:gd name="connsiteX6" fmla="*/ 332161 w 1026699"/>
                  <a:gd name="connsiteY6" fmla="*/ 38740 h 1115729"/>
                  <a:gd name="connsiteX0" fmla="*/ 350624 w 1025984"/>
                  <a:gd name="connsiteY0" fmla="*/ 102544 h 1081778"/>
                  <a:gd name="connsiteX1" fmla="*/ 902773 w 1025984"/>
                  <a:gd name="connsiteY1" fmla="*/ 305498 h 1081778"/>
                  <a:gd name="connsiteX2" fmla="*/ 976416 w 1025984"/>
                  <a:gd name="connsiteY2" fmla="*/ 1041928 h 1081778"/>
                  <a:gd name="connsiteX3" fmla="*/ 289082 w 1025984"/>
                  <a:gd name="connsiteY3" fmla="*/ 925326 h 1081778"/>
                  <a:gd name="connsiteX4" fmla="*/ 647 w 1025984"/>
                  <a:gd name="connsiteY4" fmla="*/ 434373 h 1081778"/>
                  <a:gd name="connsiteX5" fmla="*/ 356588 w 1025984"/>
                  <a:gd name="connsiteY5" fmla="*/ 17063 h 1081778"/>
                  <a:gd name="connsiteX6" fmla="*/ 350624 w 1025984"/>
                  <a:gd name="connsiteY6" fmla="*/ 102544 h 1081778"/>
                  <a:gd name="connsiteX0" fmla="*/ 350624 w 1025984"/>
                  <a:gd name="connsiteY0" fmla="*/ 23249 h 1002483"/>
                  <a:gd name="connsiteX1" fmla="*/ 902773 w 1025984"/>
                  <a:gd name="connsiteY1" fmla="*/ 226203 h 1002483"/>
                  <a:gd name="connsiteX2" fmla="*/ 976416 w 1025984"/>
                  <a:gd name="connsiteY2" fmla="*/ 962633 h 1002483"/>
                  <a:gd name="connsiteX3" fmla="*/ 289082 w 1025984"/>
                  <a:gd name="connsiteY3" fmla="*/ 846031 h 1002483"/>
                  <a:gd name="connsiteX4" fmla="*/ 647 w 1025984"/>
                  <a:gd name="connsiteY4" fmla="*/ 355078 h 1002483"/>
                  <a:gd name="connsiteX5" fmla="*/ 307353 w 1025984"/>
                  <a:gd name="connsiteY5" fmla="*/ 41631 h 1002483"/>
                  <a:gd name="connsiteX6" fmla="*/ 350624 w 1025984"/>
                  <a:gd name="connsiteY6" fmla="*/ 23249 h 1002483"/>
                  <a:gd name="connsiteX0" fmla="*/ 350624 w 1025984"/>
                  <a:gd name="connsiteY0" fmla="*/ 8272 h 1066931"/>
                  <a:gd name="connsiteX1" fmla="*/ 902773 w 1025984"/>
                  <a:gd name="connsiteY1" fmla="*/ 290651 h 1066931"/>
                  <a:gd name="connsiteX2" fmla="*/ 976416 w 1025984"/>
                  <a:gd name="connsiteY2" fmla="*/ 1027081 h 1066931"/>
                  <a:gd name="connsiteX3" fmla="*/ 289082 w 1025984"/>
                  <a:gd name="connsiteY3" fmla="*/ 910479 h 1066931"/>
                  <a:gd name="connsiteX4" fmla="*/ 647 w 1025984"/>
                  <a:gd name="connsiteY4" fmla="*/ 419526 h 1066931"/>
                  <a:gd name="connsiteX5" fmla="*/ 307353 w 1025984"/>
                  <a:gd name="connsiteY5" fmla="*/ 106079 h 1066931"/>
                  <a:gd name="connsiteX6" fmla="*/ 350624 w 1025984"/>
                  <a:gd name="connsiteY6" fmla="*/ 8272 h 1066931"/>
                  <a:gd name="connsiteX0" fmla="*/ 350624 w 1025984"/>
                  <a:gd name="connsiteY0" fmla="*/ 9246 h 1067905"/>
                  <a:gd name="connsiteX1" fmla="*/ 902773 w 1025984"/>
                  <a:gd name="connsiteY1" fmla="*/ 291625 h 1067905"/>
                  <a:gd name="connsiteX2" fmla="*/ 976416 w 1025984"/>
                  <a:gd name="connsiteY2" fmla="*/ 1028055 h 1067905"/>
                  <a:gd name="connsiteX3" fmla="*/ 289082 w 1025984"/>
                  <a:gd name="connsiteY3" fmla="*/ 911453 h 1067905"/>
                  <a:gd name="connsiteX4" fmla="*/ 647 w 1025984"/>
                  <a:gd name="connsiteY4" fmla="*/ 420500 h 1067905"/>
                  <a:gd name="connsiteX5" fmla="*/ 251965 w 1025984"/>
                  <a:gd name="connsiteY5" fmla="*/ 100944 h 1067905"/>
                  <a:gd name="connsiteX6" fmla="*/ 350624 w 1025984"/>
                  <a:gd name="connsiteY6" fmla="*/ 9246 h 1067905"/>
                  <a:gd name="connsiteX0" fmla="*/ 350624 w 1025984"/>
                  <a:gd name="connsiteY0" fmla="*/ 14359 h 1073018"/>
                  <a:gd name="connsiteX1" fmla="*/ 902773 w 1025984"/>
                  <a:gd name="connsiteY1" fmla="*/ 296738 h 1073018"/>
                  <a:gd name="connsiteX2" fmla="*/ 976416 w 1025984"/>
                  <a:gd name="connsiteY2" fmla="*/ 1033168 h 1073018"/>
                  <a:gd name="connsiteX3" fmla="*/ 289082 w 1025984"/>
                  <a:gd name="connsiteY3" fmla="*/ 916566 h 1073018"/>
                  <a:gd name="connsiteX4" fmla="*/ 647 w 1025984"/>
                  <a:gd name="connsiteY4" fmla="*/ 425613 h 1073018"/>
                  <a:gd name="connsiteX5" fmla="*/ 215038 w 1025984"/>
                  <a:gd name="connsiteY5" fmla="*/ 81618 h 1073018"/>
                  <a:gd name="connsiteX6" fmla="*/ 350624 w 1025984"/>
                  <a:gd name="connsiteY6" fmla="*/ 14359 h 1073018"/>
                  <a:gd name="connsiteX0" fmla="*/ 258986 w 934346"/>
                  <a:gd name="connsiteY0" fmla="*/ 15047 h 1073053"/>
                  <a:gd name="connsiteX1" fmla="*/ 811135 w 934346"/>
                  <a:gd name="connsiteY1" fmla="*/ 297426 h 1073053"/>
                  <a:gd name="connsiteX2" fmla="*/ 884778 w 934346"/>
                  <a:gd name="connsiteY2" fmla="*/ 1033856 h 1073053"/>
                  <a:gd name="connsiteX3" fmla="*/ 197444 w 934346"/>
                  <a:gd name="connsiteY3" fmla="*/ 917254 h 1073053"/>
                  <a:gd name="connsiteX4" fmla="*/ 1323 w 934346"/>
                  <a:gd name="connsiteY4" fmla="*/ 450740 h 1073053"/>
                  <a:gd name="connsiteX5" fmla="*/ 123400 w 934346"/>
                  <a:gd name="connsiteY5" fmla="*/ 82306 h 1073053"/>
                  <a:gd name="connsiteX6" fmla="*/ 258986 w 934346"/>
                  <a:gd name="connsiteY6" fmla="*/ 15047 h 1073053"/>
                  <a:gd name="connsiteX0" fmla="*/ 338991 w 931392"/>
                  <a:gd name="connsiteY0" fmla="*/ 33967 h 1030877"/>
                  <a:gd name="connsiteX1" fmla="*/ 811135 w 931392"/>
                  <a:gd name="connsiteY1" fmla="*/ 255250 h 1030877"/>
                  <a:gd name="connsiteX2" fmla="*/ 884778 w 931392"/>
                  <a:gd name="connsiteY2" fmla="*/ 991680 h 1030877"/>
                  <a:gd name="connsiteX3" fmla="*/ 197444 w 931392"/>
                  <a:gd name="connsiteY3" fmla="*/ 875078 h 1030877"/>
                  <a:gd name="connsiteX4" fmla="*/ 1323 w 931392"/>
                  <a:gd name="connsiteY4" fmla="*/ 408564 h 1030877"/>
                  <a:gd name="connsiteX5" fmla="*/ 123400 w 931392"/>
                  <a:gd name="connsiteY5" fmla="*/ 40130 h 1030877"/>
                  <a:gd name="connsiteX6" fmla="*/ 338991 w 931392"/>
                  <a:gd name="connsiteY6" fmla="*/ 33967 h 1030877"/>
                  <a:gd name="connsiteX0" fmla="*/ 338991 w 931392"/>
                  <a:gd name="connsiteY0" fmla="*/ 30348 h 1027258"/>
                  <a:gd name="connsiteX1" fmla="*/ 811135 w 931392"/>
                  <a:gd name="connsiteY1" fmla="*/ 251631 h 1027258"/>
                  <a:gd name="connsiteX2" fmla="*/ 884778 w 931392"/>
                  <a:gd name="connsiteY2" fmla="*/ 988061 h 1027258"/>
                  <a:gd name="connsiteX3" fmla="*/ 197444 w 931392"/>
                  <a:gd name="connsiteY3" fmla="*/ 871459 h 1027258"/>
                  <a:gd name="connsiteX4" fmla="*/ 1323 w 931392"/>
                  <a:gd name="connsiteY4" fmla="*/ 404945 h 1027258"/>
                  <a:gd name="connsiteX5" fmla="*/ 178788 w 931392"/>
                  <a:gd name="connsiteY5" fmla="*/ 42621 h 1027258"/>
                  <a:gd name="connsiteX6" fmla="*/ 338991 w 931392"/>
                  <a:gd name="connsiteY6" fmla="*/ 30348 h 1027258"/>
                  <a:gd name="connsiteX0" fmla="*/ 424498 w 1016899"/>
                  <a:gd name="connsiteY0" fmla="*/ 32705 h 1028666"/>
                  <a:gd name="connsiteX1" fmla="*/ 896642 w 1016899"/>
                  <a:gd name="connsiteY1" fmla="*/ 253988 h 1028666"/>
                  <a:gd name="connsiteX2" fmla="*/ 970285 w 1016899"/>
                  <a:gd name="connsiteY2" fmla="*/ 990418 h 1028666"/>
                  <a:gd name="connsiteX3" fmla="*/ 282951 w 1016899"/>
                  <a:gd name="connsiteY3" fmla="*/ 873816 h 1028666"/>
                  <a:gd name="connsiteX4" fmla="*/ 670 w 1016899"/>
                  <a:gd name="connsiteY4" fmla="*/ 443959 h 1028666"/>
                  <a:gd name="connsiteX5" fmla="*/ 264295 w 1016899"/>
                  <a:gd name="connsiteY5" fmla="*/ 44978 h 1028666"/>
                  <a:gd name="connsiteX6" fmla="*/ 424498 w 1016899"/>
                  <a:gd name="connsiteY6" fmla="*/ 32705 h 102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6899" h="1028666">
                    <a:moveTo>
                      <a:pt x="424498" y="32705"/>
                    </a:moveTo>
                    <a:cubicBezTo>
                      <a:pt x="529889" y="67540"/>
                      <a:pt x="805678" y="94369"/>
                      <a:pt x="896642" y="253988"/>
                    </a:cubicBezTo>
                    <a:cubicBezTo>
                      <a:pt x="987607" y="413607"/>
                      <a:pt x="1072567" y="887113"/>
                      <a:pt x="970285" y="990418"/>
                    </a:cubicBezTo>
                    <a:cubicBezTo>
                      <a:pt x="868003" y="1093723"/>
                      <a:pt x="444553" y="964892"/>
                      <a:pt x="282951" y="873816"/>
                    </a:cubicBezTo>
                    <a:cubicBezTo>
                      <a:pt x="121349" y="782740"/>
                      <a:pt x="-10581" y="595336"/>
                      <a:pt x="670" y="443959"/>
                    </a:cubicBezTo>
                    <a:cubicBezTo>
                      <a:pt x="11921" y="292582"/>
                      <a:pt x="193657" y="113520"/>
                      <a:pt x="264295" y="44978"/>
                    </a:cubicBezTo>
                    <a:cubicBezTo>
                      <a:pt x="334933" y="-23564"/>
                      <a:pt x="319107" y="-2130"/>
                      <a:pt x="424498" y="32705"/>
                    </a:cubicBezTo>
                    <a:close/>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D3557908-31C1-E5A4-2057-7FD4A4C2CB72}"/>
                  </a:ext>
                </a:extLst>
              </p:cNvPr>
              <p:cNvSpPr/>
              <p:nvPr/>
            </p:nvSpPr>
            <p:spPr>
              <a:xfrm>
                <a:off x="8680904" y="3471218"/>
                <a:ext cx="770518" cy="721391"/>
              </a:xfrm>
              <a:custGeom>
                <a:avLst/>
                <a:gdLst>
                  <a:gd name="connsiteX0" fmla="*/ 8964 w 770518"/>
                  <a:gd name="connsiteY0" fmla="*/ 161834 h 721391"/>
                  <a:gd name="connsiteX1" fmla="*/ 174661 w 770518"/>
                  <a:gd name="connsiteY1" fmla="*/ 8412 h 721391"/>
                  <a:gd name="connsiteX2" fmla="*/ 739257 w 770518"/>
                  <a:gd name="connsiteY2" fmla="*/ 94328 h 721391"/>
                  <a:gd name="connsiteX3" fmla="*/ 665614 w 770518"/>
                  <a:gd name="connsiteY3" fmla="*/ 701883 h 721391"/>
                  <a:gd name="connsiteX4" fmla="*/ 395590 w 770518"/>
                  <a:gd name="connsiteY4" fmla="*/ 536186 h 721391"/>
                  <a:gd name="connsiteX5" fmla="*/ 8964 w 770518"/>
                  <a:gd name="connsiteY5" fmla="*/ 161834 h 72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518" h="721391">
                    <a:moveTo>
                      <a:pt x="8964" y="161834"/>
                    </a:moveTo>
                    <a:cubicBezTo>
                      <a:pt x="-27857" y="73872"/>
                      <a:pt x="52946" y="19663"/>
                      <a:pt x="174661" y="8412"/>
                    </a:cubicBezTo>
                    <a:cubicBezTo>
                      <a:pt x="296377" y="-2839"/>
                      <a:pt x="657431" y="-21251"/>
                      <a:pt x="739257" y="94328"/>
                    </a:cubicBezTo>
                    <a:cubicBezTo>
                      <a:pt x="821083" y="209907"/>
                      <a:pt x="722892" y="628240"/>
                      <a:pt x="665614" y="701883"/>
                    </a:cubicBezTo>
                    <a:cubicBezTo>
                      <a:pt x="608336" y="775526"/>
                      <a:pt x="507077" y="623126"/>
                      <a:pt x="395590" y="536186"/>
                    </a:cubicBezTo>
                    <a:cubicBezTo>
                      <a:pt x="284103" y="449246"/>
                      <a:pt x="45785" y="249796"/>
                      <a:pt x="8964" y="161834"/>
                    </a:cubicBezTo>
                    <a:close/>
                  </a:path>
                </a:pathLst>
              </a:cu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0C61EAF-9847-9DB8-ACF9-A5F74C4C5FA5}"/>
                  </a:ext>
                </a:extLst>
              </p:cNvPr>
              <p:cNvSpPr txBox="1"/>
              <p:nvPr/>
            </p:nvSpPr>
            <p:spPr>
              <a:xfrm>
                <a:off x="6786975" y="3845284"/>
                <a:ext cx="965737" cy="584775"/>
              </a:xfrm>
              <a:prstGeom prst="rect">
                <a:avLst/>
              </a:prstGeom>
              <a:noFill/>
            </p:spPr>
            <p:txBody>
              <a:bodyPr wrap="square" rtlCol="0">
                <a:spAutoFit/>
              </a:bodyPr>
              <a:lstStyle/>
              <a:p>
                <a:r>
                  <a:rPr lang="zh-CN" altLang="en-US" sz="1600" b="1">
                    <a:solidFill>
                      <a:srgbClr val="FF0000"/>
                    </a:solidFill>
                  </a:rPr>
                  <a:t>真实目标区域</a:t>
                </a:r>
              </a:p>
            </p:txBody>
          </p:sp>
          <p:sp>
            <p:nvSpPr>
              <p:cNvPr id="21" name="文本框 20">
                <a:extLst>
                  <a:ext uri="{FF2B5EF4-FFF2-40B4-BE49-F238E27FC236}">
                    <a16:creationId xmlns:a16="http://schemas.microsoft.com/office/drawing/2014/main" id="{6341BB40-5F71-B00E-1C82-50EF257D8A71}"/>
                  </a:ext>
                </a:extLst>
              </p:cNvPr>
              <p:cNvSpPr txBox="1"/>
              <p:nvPr/>
            </p:nvSpPr>
            <p:spPr>
              <a:xfrm>
                <a:off x="9522343" y="3391392"/>
                <a:ext cx="693471" cy="584775"/>
              </a:xfrm>
              <a:prstGeom prst="rect">
                <a:avLst/>
              </a:prstGeom>
              <a:noFill/>
            </p:spPr>
            <p:txBody>
              <a:bodyPr wrap="square" rtlCol="0">
                <a:spAutoFit/>
              </a:bodyPr>
              <a:lstStyle/>
              <a:p>
                <a:r>
                  <a:rPr lang="zh-CN" altLang="en-US" sz="1600" b="1">
                    <a:solidFill>
                      <a:srgbClr val="FFC000"/>
                    </a:solidFill>
                  </a:rPr>
                  <a:t>误标区域</a:t>
                </a:r>
              </a:p>
            </p:txBody>
          </p:sp>
        </p:grpSp>
        <p:sp>
          <p:nvSpPr>
            <p:cNvPr id="32" name="文本框 31">
              <a:extLst>
                <a:ext uri="{FF2B5EF4-FFF2-40B4-BE49-F238E27FC236}">
                  <a16:creationId xmlns:a16="http://schemas.microsoft.com/office/drawing/2014/main" id="{67D4238D-4133-73B2-39ED-1CFD1E80A6AF}"/>
                </a:ext>
              </a:extLst>
            </p:cNvPr>
            <p:cNvSpPr txBox="1"/>
            <p:nvPr/>
          </p:nvSpPr>
          <p:spPr>
            <a:xfrm>
              <a:off x="9095252" y="5176889"/>
              <a:ext cx="510990" cy="307777"/>
            </a:xfrm>
            <a:prstGeom prst="rect">
              <a:avLst/>
            </a:prstGeom>
            <a:noFill/>
          </p:spPr>
          <p:txBody>
            <a:bodyPr wrap="square" rtlCol="0">
              <a:spAutoFit/>
            </a:bodyPr>
            <a:lstStyle/>
            <a:p>
              <a:r>
                <a:rPr lang="en-US" altLang="zh-CN" sz="1400"/>
                <a:t>(c)</a:t>
              </a:r>
              <a:endParaRPr lang="zh-CN" altLang="en-US" sz="1400"/>
            </a:p>
          </p:txBody>
        </p:sp>
      </p:grpSp>
      <p:grpSp>
        <p:nvGrpSpPr>
          <p:cNvPr id="13" name="组合 12">
            <a:extLst>
              <a:ext uri="{FF2B5EF4-FFF2-40B4-BE49-F238E27FC236}">
                <a16:creationId xmlns:a16="http://schemas.microsoft.com/office/drawing/2014/main" id="{27ADF655-B2B6-D820-2932-46A69BABD22C}"/>
              </a:ext>
            </a:extLst>
          </p:cNvPr>
          <p:cNvGrpSpPr/>
          <p:nvPr/>
        </p:nvGrpSpPr>
        <p:grpSpPr>
          <a:xfrm>
            <a:off x="3712223" y="3576494"/>
            <a:ext cx="4887755" cy="2806071"/>
            <a:chOff x="3712223" y="3576494"/>
            <a:chExt cx="4887755" cy="2806071"/>
          </a:xfrm>
        </p:grpSpPr>
        <p:grpSp>
          <p:nvGrpSpPr>
            <p:cNvPr id="30" name="组合 29">
              <a:extLst>
                <a:ext uri="{FF2B5EF4-FFF2-40B4-BE49-F238E27FC236}">
                  <a16:creationId xmlns:a16="http://schemas.microsoft.com/office/drawing/2014/main" id="{AE92D782-B7D8-8014-3E7E-28DA0F2546C3}"/>
                </a:ext>
              </a:extLst>
            </p:cNvPr>
            <p:cNvGrpSpPr/>
            <p:nvPr/>
          </p:nvGrpSpPr>
          <p:grpSpPr>
            <a:xfrm>
              <a:off x="3744280" y="3576494"/>
              <a:ext cx="1944539" cy="805904"/>
              <a:chOff x="3841633" y="3549106"/>
              <a:chExt cx="1944539" cy="805904"/>
            </a:xfrm>
          </p:grpSpPr>
          <p:pic>
            <p:nvPicPr>
              <p:cNvPr id="24" name="图片 23">
                <a:extLst>
                  <a:ext uri="{FF2B5EF4-FFF2-40B4-BE49-F238E27FC236}">
                    <a16:creationId xmlns:a16="http://schemas.microsoft.com/office/drawing/2014/main" id="{F4464DA6-866C-A1D6-7C6B-243CFF9CE612}"/>
                  </a:ext>
                </a:extLst>
              </p:cNvPr>
              <p:cNvPicPr>
                <a:picLocks noChangeAspect="1"/>
              </p:cNvPicPr>
              <p:nvPr/>
            </p:nvPicPr>
            <p:blipFill>
              <a:blip r:embed="rId5"/>
              <a:stretch>
                <a:fillRect/>
              </a:stretch>
            </p:blipFill>
            <p:spPr>
              <a:xfrm>
                <a:off x="3841633" y="3932285"/>
                <a:ext cx="1944539" cy="422725"/>
              </a:xfrm>
              <a:prstGeom prst="rect">
                <a:avLst/>
              </a:prstGeom>
            </p:spPr>
          </p:pic>
          <p:sp>
            <p:nvSpPr>
              <p:cNvPr id="25" name="文本框 24">
                <a:extLst>
                  <a:ext uri="{FF2B5EF4-FFF2-40B4-BE49-F238E27FC236}">
                    <a16:creationId xmlns:a16="http://schemas.microsoft.com/office/drawing/2014/main" id="{739FB873-F5FC-BFC4-8415-698531A36658}"/>
                  </a:ext>
                </a:extLst>
              </p:cNvPr>
              <p:cNvSpPr txBox="1"/>
              <p:nvPr/>
            </p:nvSpPr>
            <p:spPr>
              <a:xfrm>
                <a:off x="3847403" y="3549106"/>
                <a:ext cx="1436038" cy="400110"/>
              </a:xfrm>
              <a:prstGeom prst="rect">
                <a:avLst/>
              </a:prstGeom>
              <a:noFill/>
            </p:spPr>
            <p:txBody>
              <a:bodyPr wrap="square" rtlCol="0">
                <a:spAutoFit/>
              </a:bodyPr>
              <a:lstStyle/>
              <a:p>
                <a:r>
                  <a:rPr lang="zh-CN" altLang="en-US" sz="2000" b="1"/>
                  <a:t>虚警消除：</a:t>
                </a:r>
              </a:p>
            </p:txBody>
          </p:sp>
        </p:grpSp>
        <p:grpSp>
          <p:nvGrpSpPr>
            <p:cNvPr id="31" name="组合 30">
              <a:extLst>
                <a:ext uri="{FF2B5EF4-FFF2-40B4-BE49-F238E27FC236}">
                  <a16:creationId xmlns:a16="http://schemas.microsoft.com/office/drawing/2014/main" id="{48BFE11B-7A5B-E108-0C6E-8C791C55095E}"/>
                </a:ext>
              </a:extLst>
            </p:cNvPr>
            <p:cNvGrpSpPr/>
            <p:nvPr/>
          </p:nvGrpSpPr>
          <p:grpSpPr>
            <a:xfrm>
              <a:off x="3712223" y="4820976"/>
              <a:ext cx="4887755" cy="981370"/>
              <a:chOff x="3840826" y="4788731"/>
              <a:chExt cx="4887755" cy="981370"/>
            </a:xfrm>
          </p:grpSpPr>
          <p:pic>
            <p:nvPicPr>
              <p:cNvPr id="27" name="图片 26">
                <a:extLst>
                  <a:ext uri="{FF2B5EF4-FFF2-40B4-BE49-F238E27FC236}">
                    <a16:creationId xmlns:a16="http://schemas.microsoft.com/office/drawing/2014/main" id="{C0877871-5213-038E-8A46-1E5DC57DA245}"/>
                  </a:ext>
                </a:extLst>
              </p:cNvPr>
              <p:cNvPicPr>
                <a:picLocks noChangeAspect="1"/>
              </p:cNvPicPr>
              <p:nvPr/>
            </p:nvPicPr>
            <p:blipFill>
              <a:blip r:embed="rId6"/>
              <a:stretch>
                <a:fillRect/>
              </a:stretch>
            </p:blipFill>
            <p:spPr>
              <a:xfrm>
                <a:off x="3840826" y="5009568"/>
                <a:ext cx="4887755" cy="760533"/>
              </a:xfrm>
              <a:prstGeom prst="rect">
                <a:avLst/>
              </a:prstGeom>
            </p:spPr>
          </p:pic>
          <p:sp>
            <p:nvSpPr>
              <p:cNvPr id="29" name="文本框 28">
                <a:extLst>
                  <a:ext uri="{FF2B5EF4-FFF2-40B4-BE49-F238E27FC236}">
                    <a16:creationId xmlns:a16="http://schemas.microsoft.com/office/drawing/2014/main" id="{19ED1385-E951-49AB-CA7F-55724D87C6CD}"/>
                  </a:ext>
                </a:extLst>
              </p:cNvPr>
              <p:cNvSpPr txBox="1"/>
              <p:nvPr/>
            </p:nvSpPr>
            <p:spPr>
              <a:xfrm>
                <a:off x="3882298" y="4788731"/>
                <a:ext cx="1624122" cy="369332"/>
              </a:xfrm>
              <a:prstGeom prst="rect">
                <a:avLst/>
              </a:prstGeom>
              <a:noFill/>
            </p:spPr>
            <p:txBody>
              <a:bodyPr wrap="square">
                <a:spAutoFit/>
              </a:bodyPr>
              <a:lstStyle/>
              <a:p>
                <a:r>
                  <a:rPr lang="zh-CN" altLang="en-US" b="1"/>
                  <a:t>计算新标签：</a:t>
                </a:r>
              </a:p>
            </p:txBody>
          </p:sp>
        </p:grpSp>
        <p:sp>
          <p:nvSpPr>
            <p:cNvPr id="8" name="左大括号 7">
              <a:extLst>
                <a:ext uri="{FF2B5EF4-FFF2-40B4-BE49-F238E27FC236}">
                  <a16:creationId xmlns:a16="http://schemas.microsoft.com/office/drawing/2014/main" id="{70CF3006-F813-5DD5-F6E5-FEA76BF66565}"/>
                </a:ext>
              </a:extLst>
            </p:cNvPr>
            <p:cNvSpPr/>
            <p:nvPr/>
          </p:nvSpPr>
          <p:spPr>
            <a:xfrm rot="16200000">
              <a:off x="5488452" y="4962831"/>
              <a:ext cx="292014" cy="162412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BB8BB80-B4C3-9E77-AD20-F4BE823BC85D}"/>
                </a:ext>
              </a:extLst>
            </p:cNvPr>
            <p:cNvSpPr txBox="1"/>
            <p:nvPr/>
          </p:nvSpPr>
          <p:spPr>
            <a:xfrm>
              <a:off x="4994726" y="5920900"/>
              <a:ext cx="1338278" cy="461665"/>
            </a:xfrm>
            <a:prstGeom prst="rect">
              <a:avLst/>
            </a:prstGeom>
            <a:noFill/>
          </p:spPr>
          <p:txBody>
            <a:bodyPr wrap="square">
              <a:spAutoFit/>
            </a:bodyPr>
            <a:lstStyle/>
            <a:p>
              <a:r>
                <a:rPr lang="zh-CN" altLang="en-US" sz="1200" b="1">
                  <a:solidFill>
                    <a:srgbClr val="FF0000"/>
                  </a:solidFill>
                </a:rPr>
                <a:t>保持上一轮未被邻域影响的标签</a:t>
              </a:r>
            </a:p>
          </p:txBody>
        </p:sp>
        <p:sp>
          <p:nvSpPr>
            <p:cNvPr id="28" name="左大括号 27">
              <a:extLst>
                <a:ext uri="{FF2B5EF4-FFF2-40B4-BE49-F238E27FC236}">
                  <a16:creationId xmlns:a16="http://schemas.microsoft.com/office/drawing/2014/main" id="{0EEB3410-B3E3-085A-08B3-0329EBA6848B}"/>
                </a:ext>
              </a:extLst>
            </p:cNvPr>
            <p:cNvSpPr/>
            <p:nvPr/>
          </p:nvSpPr>
          <p:spPr>
            <a:xfrm rot="16200000">
              <a:off x="7564363" y="4962831"/>
              <a:ext cx="292014" cy="1624124"/>
            </a:xfrm>
            <a:prstGeom prst="leftBrace">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6376206-663B-504D-EF1F-BA8BD0876687}"/>
                </a:ext>
              </a:extLst>
            </p:cNvPr>
            <p:cNvSpPr txBox="1"/>
            <p:nvPr/>
          </p:nvSpPr>
          <p:spPr>
            <a:xfrm>
              <a:off x="6912784" y="5920899"/>
              <a:ext cx="1555707" cy="461665"/>
            </a:xfrm>
            <a:prstGeom prst="rect">
              <a:avLst/>
            </a:prstGeom>
            <a:noFill/>
          </p:spPr>
          <p:txBody>
            <a:bodyPr wrap="square">
              <a:spAutoFit/>
            </a:bodyPr>
            <a:lstStyle/>
            <a:p>
              <a:r>
                <a:rPr lang="zh-CN" altLang="en-US" sz="1200" b="1">
                  <a:solidFill>
                    <a:srgbClr val="FFC000"/>
                  </a:solidFill>
                </a:rPr>
                <a:t>取上一轮标签和虚警消除后的标签的均值</a:t>
              </a:r>
            </a:p>
          </p:txBody>
        </p:sp>
      </p:grpSp>
    </p:spTree>
    <p:extLst>
      <p:ext uri="{BB962C8B-B14F-4D97-AF65-F5344CB8AC3E}">
        <p14:creationId xmlns:p14="http://schemas.microsoft.com/office/powerpoint/2010/main" val="3108082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808CE-3B77-1CA8-B20B-78AEB6681347}"/>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39A59EF-1939-238A-1DE9-0AD826F061D3}"/>
              </a:ext>
            </a:extLst>
          </p:cNvPr>
          <p:cNvSpPr>
            <a:spLocks noGrp="1"/>
          </p:cNvSpPr>
          <p:nvPr>
            <p:ph type="body" sz="quarter" idx="13"/>
          </p:nvPr>
        </p:nvSpPr>
        <p:spPr/>
        <p:txBody>
          <a:bodyPr/>
          <a:lstStyle/>
          <a:p>
            <a:pPr marL="0" indent="0">
              <a:buNone/>
            </a:pPr>
            <a:r>
              <a:rPr lang="en-US" altLang="zh-CN"/>
              <a:t> LESPS</a:t>
            </a:r>
            <a:r>
              <a:rPr lang="zh-CN" altLang="en-US"/>
              <a:t>（单点监督标签进化）</a:t>
            </a:r>
          </a:p>
        </p:txBody>
      </p:sp>
      <p:sp>
        <p:nvSpPr>
          <p:cNvPr id="4" name="文本框 3">
            <a:extLst>
              <a:ext uri="{FF2B5EF4-FFF2-40B4-BE49-F238E27FC236}">
                <a16:creationId xmlns:a16="http://schemas.microsoft.com/office/drawing/2014/main" id="{1134226D-0631-F203-F790-5ECC9CF65DC8}"/>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arXiv:2304.01484v3 [cs.CV] 4 Oct 2024</a:t>
            </a:r>
            <a:r>
              <a:rPr lang="zh-CN" altLang="en-US" b="1">
                <a:solidFill>
                  <a:schemeClr val="bg1">
                    <a:lumMod val="65000"/>
                  </a:schemeClr>
                </a:solidFill>
              </a:rPr>
              <a:t>（</a:t>
            </a:r>
            <a:r>
              <a:rPr lang="en-US" altLang="zh-CN" b="1">
                <a:solidFill>
                  <a:schemeClr val="bg1">
                    <a:lumMod val="65000"/>
                  </a:schemeClr>
                </a:solidFill>
              </a:rPr>
              <a:t>CVPR 2023</a:t>
            </a:r>
            <a:r>
              <a:rPr lang="zh-CN" altLang="en-US" b="1">
                <a:solidFill>
                  <a:schemeClr val="bg1">
                    <a:lumMod val="65000"/>
                  </a:schemeClr>
                </a:solidFill>
              </a:rPr>
              <a:t>）</a:t>
            </a:r>
          </a:p>
        </p:txBody>
      </p:sp>
      <p:sp>
        <p:nvSpPr>
          <p:cNvPr id="3" name="文本框 2">
            <a:extLst>
              <a:ext uri="{FF2B5EF4-FFF2-40B4-BE49-F238E27FC236}">
                <a16:creationId xmlns:a16="http://schemas.microsoft.com/office/drawing/2014/main" id="{21E1E39B-8AFE-45C7-AEB0-E98936DCACE8}"/>
              </a:ext>
            </a:extLst>
          </p:cNvPr>
          <p:cNvSpPr txBox="1"/>
          <p:nvPr/>
        </p:nvSpPr>
        <p:spPr>
          <a:xfrm>
            <a:off x="362077" y="965141"/>
            <a:ext cx="2795239" cy="584775"/>
          </a:xfrm>
          <a:prstGeom prst="rect">
            <a:avLst/>
          </a:prstGeom>
          <a:noFill/>
        </p:spPr>
        <p:txBody>
          <a:bodyPr wrap="square" rtlCol="0">
            <a:spAutoFit/>
          </a:bodyPr>
          <a:lstStyle/>
          <a:p>
            <a:r>
              <a:rPr lang="zh-CN" altLang="en-US" sz="3200" b="1">
                <a:solidFill>
                  <a:srgbClr val="FF0000"/>
                </a:solidFill>
              </a:rPr>
              <a:t>实验结果</a:t>
            </a:r>
          </a:p>
        </p:txBody>
      </p:sp>
      <p:grpSp>
        <p:nvGrpSpPr>
          <p:cNvPr id="5" name="组合 4">
            <a:extLst>
              <a:ext uri="{FF2B5EF4-FFF2-40B4-BE49-F238E27FC236}">
                <a16:creationId xmlns:a16="http://schemas.microsoft.com/office/drawing/2014/main" id="{C28E5773-53C4-55F1-A307-F43574ECF938}"/>
              </a:ext>
            </a:extLst>
          </p:cNvPr>
          <p:cNvGrpSpPr/>
          <p:nvPr/>
        </p:nvGrpSpPr>
        <p:grpSpPr>
          <a:xfrm>
            <a:off x="4219762" y="840441"/>
            <a:ext cx="6989434" cy="5351824"/>
            <a:chOff x="4219762" y="840441"/>
            <a:chExt cx="6989434" cy="5351824"/>
          </a:xfrm>
        </p:grpSpPr>
        <p:pic>
          <p:nvPicPr>
            <p:cNvPr id="10" name="图片 9">
              <a:extLst>
                <a:ext uri="{FF2B5EF4-FFF2-40B4-BE49-F238E27FC236}">
                  <a16:creationId xmlns:a16="http://schemas.microsoft.com/office/drawing/2014/main" id="{D3D16677-9673-A144-8D14-197320C2E126}"/>
                </a:ext>
              </a:extLst>
            </p:cNvPr>
            <p:cNvPicPr>
              <a:picLocks noChangeAspect="1"/>
            </p:cNvPicPr>
            <p:nvPr/>
          </p:nvPicPr>
          <p:blipFill>
            <a:blip r:embed="rId2"/>
            <a:stretch>
              <a:fillRect/>
            </a:stretch>
          </p:blipFill>
          <p:spPr>
            <a:xfrm>
              <a:off x="4219762" y="840441"/>
              <a:ext cx="6989434" cy="5351824"/>
            </a:xfrm>
            <a:prstGeom prst="rect">
              <a:avLst/>
            </a:prstGeom>
          </p:spPr>
        </p:pic>
        <p:sp>
          <p:nvSpPr>
            <p:cNvPr id="11" name="矩形 10">
              <a:extLst>
                <a:ext uri="{FF2B5EF4-FFF2-40B4-BE49-F238E27FC236}">
                  <a16:creationId xmlns:a16="http://schemas.microsoft.com/office/drawing/2014/main" id="{117F9671-64C3-895B-8E0A-98383F0765E8}"/>
                </a:ext>
              </a:extLst>
            </p:cNvPr>
            <p:cNvSpPr/>
            <p:nvPr/>
          </p:nvSpPr>
          <p:spPr>
            <a:xfrm>
              <a:off x="5029200" y="3092825"/>
              <a:ext cx="6179996" cy="2823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9141FDC-D542-8186-AEE9-B7D2D89DEFA9}"/>
                </a:ext>
              </a:extLst>
            </p:cNvPr>
            <p:cNvSpPr/>
            <p:nvPr/>
          </p:nvSpPr>
          <p:spPr>
            <a:xfrm>
              <a:off x="5029200" y="3482788"/>
              <a:ext cx="6179996" cy="2823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DD3758A-E32C-2C66-4C51-F5955AB3FF3E}"/>
                </a:ext>
              </a:extLst>
            </p:cNvPr>
            <p:cNvSpPr/>
            <p:nvPr/>
          </p:nvSpPr>
          <p:spPr>
            <a:xfrm>
              <a:off x="5029200" y="3866027"/>
              <a:ext cx="6179996" cy="28238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509CE7C2-60FD-C021-C469-3BC6A5E56079}"/>
              </a:ext>
            </a:extLst>
          </p:cNvPr>
          <p:cNvSpPr txBox="1"/>
          <p:nvPr/>
        </p:nvSpPr>
        <p:spPr>
          <a:xfrm>
            <a:off x="476377" y="2882623"/>
            <a:ext cx="3127435" cy="1200329"/>
          </a:xfrm>
          <a:prstGeom prst="rect">
            <a:avLst/>
          </a:prstGeom>
          <a:noFill/>
        </p:spPr>
        <p:txBody>
          <a:bodyPr wrap="square">
            <a:spAutoFit/>
          </a:bodyPr>
          <a:lstStyle/>
          <a:p>
            <a:r>
              <a:rPr lang="en-US" altLang="zh-CN" b="1"/>
              <a:t>LESPS</a:t>
            </a:r>
            <a:r>
              <a:rPr lang="en-US" altLang="zh-CN"/>
              <a:t> </a:t>
            </a:r>
            <a:r>
              <a:rPr lang="zh-CN" altLang="en-US" b="1"/>
              <a:t>在</a:t>
            </a:r>
            <a:r>
              <a:rPr lang="zh-CN" altLang="en-US" b="1">
                <a:solidFill>
                  <a:srgbClr val="3F5398"/>
                </a:solidFill>
              </a:rPr>
              <a:t>标注成本和泛化能力上占优</a:t>
            </a:r>
            <a:r>
              <a:rPr lang="zh-CN" altLang="en-US" b="1"/>
              <a:t>，且</a:t>
            </a:r>
            <a:r>
              <a:rPr lang="zh-CN" altLang="en-US" b="1">
                <a:solidFill>
                  <a:srgbClr val="3F5398"/>
                </a:solidFill>
              </a:rPr>
              <a:t>误检率较低</a:t>
            </a:r>
            <a:r>
              <a:rPr lang="zh-CN" altLang="en-US" b="1"/>
              <a:t>，但</a:t>
            </a:r>
            <a:r>
              <a:rPr lang="zh-CN" altLang="en-US"/>
              <a:t> </a:t>
            </a:r>
            <a:r>
              <a:rPr lang="en-US" altLang="zh-CN" b="1">
                <a:solidFill>
                  <a:srgbClr val="3F5398"/>
                </a:solidFill>
              </a:rPr>
              <a:t>IoU </a:t>
            </a:r>
            <a:r>
              <a:rPr lang="zh-CN" altLang="en-US" b="1">
                <a:solidFill>
                  <a:srgbClr val="3F5398"/>
                </a:solidFill>
              </a:rPr>
              <a:t>仍然低于全监督方法</a:t>
            </a:r>
            <a:r>
              <a:rPr lang="zh-CN" altLang="en-US" b="1"/>
              <a:t>，特别是在复杂背景下。</a:t>
            </a:r>
          </a:p>
        </p:txBody>
      </p:sp>
    </p:spTree>
    <p:extLst>
      <p:ext uri="{BB962C8B-B14F-4D97-AF65-F5344CB8AC3E}">
        <p14:creationId xmlns:p14="http://schemas.microsoft.com/office/powerpoint/2010/main" val="174487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4517B5-8331-0A9B-19B2-F4C8703BE66B}"/>
              </a:ext>
            </a:extLst>
          </p:cNvPr>
          <p:cNvSpPr>
            <a:spLocks noGrp="1"/>
          </p:cNvSpPr>
          <p:nvPr>
            <p:ph type="body" sz="quarter" idx="13"/>
          </p:nvPr>
        </p:nvSpPr>
        <p:spPr/>
        <p:txBody>
          <a:bodyPr/>
          <a:lstStyle/>
          <a:p>
            <a:pPr marL="0" indent="0">
              <a:buNone/>
            </a:pPr>
            <a:r>
              <a:rPr lang="en-US" altLang="zh-CN"/>
              <a:t> MCLC</a:t>
            </a:r>
            <a:r>
              <a:rPr lang="zh-CN" altLang="en-US"/>
              <a:t>（蒙特卡洛线性聚类）</a:t>
            </a:r>
          </a:p>
        </p:txBody>
      </p:sp>
      <p:sp>
        <p:nvSpPr>
          <p:cNvPr id="3" name="文本框 2">
            <a:extLst>
              <a:ext uri="{FF2B5EF4-FFF2-40B4-BE49-F238E27FC236}">
                <a16:creationId xmlns:a16="http://schemas.microsoft.com/office/drawing/2014/main" id="{79DA8A77-2464-9B66-5F1A-E2CA724515F6}"/>
              </a:ext>
            </a:extLst>
          </p:cNvPr>
          <p:cNvSpPr txBox="1"/>
          <p:nvPr/>
        </p:nvSpPr>
        <p:spPr>
          <a:xfrm>
            <a:off x="1510060" y="768686"/>
            <a:ext cx="9171879" cy="1661993"/>
          </a:xfrm>
          <a:prstGeom prst="rect">
            <a:avLst/>
          </a:prstGeom>
          <a:noFill/>
        </p:spPr>
        <p:txBody>
          <a:bodyPr wrap="square">
            <a:spAutoFit/>
          </a:bodyPr>
          <a:lstStyle/>
          <a:p>
            <a:pPr algn="ctr"/>
            <a:r>
              <a:rPr lang="en-US" altLang="zh-CN" sz="2800" b="1">
                <a:latin typeface="Times New Roman" panose="02020603050405020304" pitchFamily="18" charset="0"/>
                <a:cs typeface="Times New Roman" panose="02020603050405020304" pitchFamily="18" charset="0"/>
              </a:rPr>
              <a:t>Monte Carlo Linear Clustering with Single-Point Supervision is Enough for Infrared Small Target Detection</a:t>
            </a:r>
            <a:endParaRPr lang="en-US" altLang="zh-CN" sz="1400">
              <a:latin typeface="Times New Roman" panose="02020603050405020304" pitchFamily="18" charset="0"/>
              <a:cs typeface="Times New Roman" panose="02020603050405020304" pitchFamily="18" charset="0"/>
            </a:endParaRPr>
          </a:p>
          <a:p>
            <a:pPr algn="ctr"/>
            <a:endParaRPr lang="en-US" altLang="zh-CN" sz="1400">
              <a:latin typeface="Times New Roman" panose="02020603050405020304" pitchFamily="18" charset="0"/>
              <a:cs typeface="Times New Roman" panose="02020603050405020304" pitchFamily="18" charset="0"/>
            </a:endParaRPr>
          </a:p>
          <a:p>
            <a:pPr algn="ctr"/>
            <a:r>
              <a:rPr lang="en-US" altLang="zh-CN" sz="1600">
                <a:latin typeface="Times New Roman" panose="02020603050405020304" pitchFamily="18" charset="0"/>
                <a:cs typeface="Times New Roman" panose="02020603050405020304" pitchFamily="18" charset="0"/>
              </a:rPr>
              <a:t>Boyang Li, Yingqian Wang, Longguang Wang, Fei Zhang,Ting Liu, Zaiping Lin, Wei An, Yulan Guo</a:t>
            </a:r>
          </a:p>
          <a:p>
            <a:pPr algn="ctr"/>
            <a:r>
              <a:rPr lang="en-US" altLang="zh-CN" sz="1600">
                <a:latin typeface="Times New Roman" panose="02020603050405020304" pitchFamily="18" charset="0"/>
                <a:cs typeface="Times New Roman" panose="02020603050405020304" pitchFamily="18" charset="0"/>
              </a:rPr>
              <a:t>National University of Defense Technology, Aviation University of Air Force,Shanghai Jiao Tong University</a:t>
            </a:r>
            <a:endParaRPr lang="zh-CN" altLang="en-US" sz="160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019789E-23F0-7DD6-5740-2F3DC933D023}"/>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arXiv:2304.04442v1 [cs.CV] 10 Apr 2023</a:t>
            </a:r>
            <a:r>
              <a:rPr lang="zh-CN" altLang="en-US" b="1">
                <a:solidFill>
                  <a:schemeClr val="bg1">
                    <a:lumMod val="65000"/>
                  </a:schemeClr>
                </a:solidFill>
              </a:rPr>
              <a:t>（</a:t>
            </a:r>
            <a:r>
              <a:rPr lang="en-US" altLang="zh-CN" b="1">
                <a:solidFill>
                  <a:schemeClr val="bg1">
                    <a:lumMod val="65000"/>
                  </a:schemeClr>
                </a:solidFill>
              </a:rPr>
              <a:t>ICCV 2023</a:t>
            </a:r>
            <a:r>
              <a:rPr lang="zh-CN" altLang="en-US" b="1">
                <a:solidFill>
                  <a:schemeClr val="bg1">
                    <a:lumMod val="65000"/>
                  </a:schemeClr>
                </a:solidFill>
              </a:rPr>
              <a:t>）</a:t>
            </a:r>
          </a:p>
        </p:txBody>
      </p:sp>
      <p:pic>
        <p:nvPicPr>
          <p:cNvPr id="1026" name="Picture 2">
            <a:extLst>
              <a:ext uri="{FF2B5EF4-FFF2-40B4-BE49-F238E27FC236}">
                <a16:creationId xmlns:a16="http://schemas.microsoft.com/office/drawing/2014/main" id="{39431D86-B7E6-B208-59E1-0A9DAF592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5" t="5239" r="4988" b="4069"/>
          <a:stretch/>
        </p:blipFill>
        <p:spPr bwMode="auto">
          <a:xfrm>
            <a:off x="1155012" y="2423706"/>
            <a:ext cx="3690717" cy="360395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52CB9DC-28C7-13B2-E302-4F85E1BA2AED}"/>
              </a:ext>
            </a:extLst>
          </p:cNvPr>
          <p:cNvSpPr txBox="1"/>
          <p:nvPr/>
        </p:nvSpPr>
        <p:spPr>
          <a:xfrm>
            <a:off x="2093229" y="6020690"/>
            <a:ext cx="1814285" cy="307777"/>
          </a:xfrm>
          <a:prstGeom prst="rect">
            <a:avLst/>
          </a:prstGeom>
          <a:noFill/>
        </p:spPr>
        <p:txBody>
          <a:bodyPr wrap="square" rtlCol="0">
            <a:spAutoFit/>
          </a:bodyPr>
          <a:lstStyle/>
          <a:p>
            <a:r>
              <a:rPr lang="zh-CN" altLang="en-US" sz="1400" b="1"/>
              <a:t>蒙特卡洛算法示例图</a:t>
            </a:r>
          </a:p>
        </p:txBody>
      </p:sp>
      <p:sp>
        <p:nvSpPr>
          <p:cNvPr id="9" name="文本框 8">
            <a:extLst>
              <a:ext uri="{FF2B5EF4-FFF2-40B4-BE49-F238E27FC236}">
                <a16:creationId xmlns:a16="http://schemas.microsoft.com/office/drawing/2014/main" id="{F054873C-E5D1-D2F0-5C91-5552D6EBDD94}"/>
              </a:ext>
            </a:extLst>
          </p:cNvPr>
          <p:cNvSpPr txBox="1"/>
          <p:nvPr/>
        </p:nvSpPr>
        <p:spPr>
          <a:xfrm>
            <a:off x="5958113" y="3351304"/>
            <a:ext cx="5595257" cy="1723549"/>
          </a:xfrm>
          <a:prstGeom prst="rect">
            <a:avLst/>
          </a:prstGeom>
          <a:noFill/>
        </p:spPr>
        <p:txBody>
          <a:bodyPr wrap="square" rtlCol="0">
            <a:spAutoFit/>
          </a:bodyPr>
          <a:lstStyle/>
          <a:p>
            <a:r>
              <a:rPr lang="zh-CN" altLang="en-US" sz="2400" b="1">
                <a:solidFill>
                  <a:srgbClr val="3F5398"/>
                </a:solidFill>
              </a:rPr>
              <a:t>蒙特卡洛核心思想</a:t>
            </a:r>
            <a:endParaRPr lang="en-US" altLang="zh-CN" sz="2400" b="1">
              <a:solidFill>
                <a:srgbClr val="3F5398"/>
              </a:solidFill>
            </a:endParaRPr>
          </a:p>
          <a:p>
            <a:endParaRPr lang="en-US" altLang="zh-CN" sz="1000" b="1"/>
          </a:p>
          <a:p>
            <a:pPr marL="285750" indent="-285750">
              <a:buFont typeface="Wingdings" panose="05000000000000000000" pitchFamily="2" charset="2"/>
              <a:buChar char="Ø"/>
            </a:pPr>
            <a:r>
              <a:rPr lang="zh-CN" altLang="en-US" b="1"/>
              <a:t>随机采样：</a:t>
            </a:r>
            <a:r>
              <a:rPr lang="zh-CN" altLang="en-US"/>
              <a:t>在问题定义的范围内生成大量随机样本。</a:t>
            </a:r>
            <a:endParaRPr lang="en-US" altLang="zh-CN"/>
          </a:p>
          <a:p>
            <a:pPr marL="285750" indent="-285750">
              <a:buFont typeface="Wingdings" panose="05000000000000000000" pitchFamily="2" charset="2"/>
              <a:buChar char="Ø"/>
            </a:pPr>
            <a:r>
              <a:rPr lang="zh-CN" altLang="en-US" b="1"/>
              <a:t>模拟计算：</a:t>
            </a:r>
            <a:r>
              <a:rPr lang="zh-CN" altLang="en-US"/>
              <a:t>对每个样本进行模拟或计算。</a:t>
            </a:r>
            <a:endParaRPr lang="en-US" altLang="zh-CN"/>
          </a:p>
          <a:p>
            <a:pPr marL="285750" indent="-285750">
              <a:buFont typeface="Wingdings" panose="05000000000000000000" pitchFamily="2" charset="2"/>
              <a:buChar char="Ø"/>
            </a:pPr>
            <a:r>
              <a:rPr lang="zh-CN" altLang="en-US" b="1"/>
              <a:t>统计结果：</a:t>
            </a:r>
            <a:r>
              <a:rPr lang="zh-CN" altLang="en-US"/>
              <a:t>通过统计结果逼近真实解（如概率，面积，期望值等）。</a:t>
            </a:r>
          </a:p>
        </p:txBody>
      </p:sp>
    </p:spTree>
    <p:extLst>
      <p:ext uri="{BB962C8B-B14F-4D97-AF65-F5344CB8AC3E}">
        <p14:creationId xmlns:p14="http://schemas.microsoft.com/office/powerpoint/2010/main" val="2806494219"/>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E1F9A1-CC35-87E0-D35A-5F5F5654FB6B}"/>
              </a:ext>
            </a:extLst>
          </p:cNvPr>
          <p:cNvSpPr>
            <a:spLocks noGrp="1"/>
          </p:cNvSpPr>
          <p:nvPr>
            <p:ph type="body" sz="quarter" idx="13"/>
          </p:nvPr>
        </p:nvSpPr>
        <p:spPr/>
        <p:txBody>
          <a:bodyPr/>
          <a:lstStyle/>
          <a:p>
            <a:pPr marL="0" indent="0">
              <a:buNone/>
            </a:pPr>
            <a:r>
              <a:rPr lang="en-US" altLang="zh-CN"/>
              <a:t> MCLC</a:t>
            </a:r>
            <a:r>
              <a:rPr lang="zh-CN" altLang="en-US"/>
              <a:t> （蒙特卡洛线性聚类）</a:t>
            </a:r>
          </a:p>
        </p:txBody>
      </p:sp>
      <p:sp>
        <p:nvSpPr>
          <p:cNvPr id="3" name="文本框 2">
            <a:extLst>
              <a:ext uri="{FF2B5EF4-FFF2-40B4-BE49-F238E27FC236}">
                <a16:creationId xmlns:a16="http://schemas.microsoft.com/office/drawing/2014/main" id="{CCBA55E2-D66F-D62E-7E61-8BBEC08B244A}"/>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arXiv:2304.04442v1 [cs.CV] 10 Apr 2023</a:t>
            </a:r>
            <a:r>
              <a:rPr lang="zh-CN" altLang="en-US" b="1">
                <a:solidFill>
                  <a:schemeClr val="bg1">
                    <a:lumMod val="65000"/>
                  </a:schemeClr>
                </a:solidFill>
              </a:rPr>
              <a:t>（</a:t>
            </a:r>
            <a:r>
              <a:rPr lang="en-US" altLang="zh-CN" b="1">
                <a:solidFill>
                  <a:schemeClr val="bg1">
                    <a:lumMod val="65000"/>
                  </a:schemeClr>
                </a:solidFill>
              </a:rPr>
              <a:t>ICCV 2023</a:t>
            </a:r>
            <a:r>
              <a:rPr lang="zh-CN" altLang="en-US" b="1">
                <a:solidFill>
                  <a:schemeClr val="bg1">
                    <a:lumMod val="65000"/>
                  </a:schemeClr>
                </a:solidFill>
              </a:rPr>
              <a:t>）</a:t>
            </a:r>
          </a:p>
        </p:txBody>
      </p:sp>
      <p:pic>
        <p:nvPicPr>
          <p:cNvPr id="5" name="图片 4">
            <a:extLst>
              <a:ext uri="{FF2B5EF4-FFF2-40B4-BE49-F238E27FC236}">
                <a16:creationId xmlns:a16="http://schemas.microsoft.com/office/drawing/2014/main" id="{12645B12-1C9F-8BEB-A386-418D41C59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991" y="1667747"/>
            <a:ext cx="7682018" cy="3704171"/>
          </a:xfrm>
          <a:prstGeom prst="rect">
            <a:avLst/>
          </a:prstGeom>
        </p:spPr>
      </p:pic>
      <p:sp>
        <p:nvSpPr>
          <p:cNvPr id="6" name="文本框 5">
            <a:extLst>
              <a:ext uri="{FF2B5EF4-FFF2-40B4-BE49-F238E27FC236}">
                <a16:creationId xmlns:a16="http://schemas.microsoft.com/office/drawing/2014/main" id="{776F1A25-18AD-8515-9420-CEB6961124D1}"/>
              </a:ext>
            </a:extLst>
          </p:cNvPr>
          <p:cNvSpPr txBox="1"/>
          <p:nvPr/>
        </p:nvSpPr>
        <p:spPr>
          <a:xfrm>
            <a:off x="362077" y="965141"/>
            <a:ext cx="2795239" cy="584775"/>
          </a:xfrm>
          <a:prstGeom prst="rect">
            <a:avLst/>
          </a:prstGeom>
          <a:noFill/>
        </p:spPr>
        <p:txBody>
          <a:bodyPr wrap="square" rtlCol="0">
            <a:spAutoFit/>
          </a:bodyPr>
          <a:lstStyle/>
          <a:p>
            <a:r>
              <a:rPr lang="zh-CN" altLang="en-US" sz="3200" b="1">
                <a:solidFill>
                  <a:srgbClr val="FF0000"/>
                </a:solidFill>
              </a:rPr>
              <a:t>模块组成</a:t>
            </a:r>
          </a:p>
        </p:txBody>
      </p:sp>
      <p:sp>
        <p:nvSpPr>
          <p:cNvPr id="7" name="文本框 6">
            <a:extLst>
              <a:ext uri="{FF2B5EF4-FFF2-40B4-BE49-F238E27FC236}">
                <a16:creationId xmlns:a16="http://schemas.microsoft.com/office/drawing/2014/main" id="{4F687F56-1F82-BB3F-26D5-DB21E5B4DD8D}"/>
              </a:ext>
            </a:extLst>
          </p:cNvPr>
          <p:cNvSpPr txBox="1"/>
          <p:nvPr/>
        </p:nvSpPr>
        <p:spPr>
          <a:xfrm>
            <a:off x="3978853" y="1239500"/>
            <a:ext cx="3996747" cy="369332"/>
          </a:xfrm>
          <a:prstGeom prst="rect">
            <a:avLst/>
          </a:prstGeom>
          <a:noFill/>
        </p:spPr>
        <p:txBody>
          <a:bodyPr wrap="square" rtlCol="0">
            <a:spAutoFit/>
          </a:bodyPr>
          <a:lstStyle/>
          <a:p>
            <a:r>
              <a:rPr lang="en-US" altLang="zh-CN" b="1">
                <a:solidFill>
                  <a:srgbClr val="3F5398"/>
                </a:solidFill>
              </a:rPr>
              <a:t>A.</a:t>
            </a:r>
            <a:r>
              <a:rPr lang="zh-CN" altLang="en-US" b="1">
                <a:solidFill>
                  <a:srgbClr val="3F5398"/>
                </a:solidFill>
              </a:rPr>
              <a:t> 线性聚类方法（</a:t>
            </a:r>
            <a:r>
              <a:rPr lang="en-US" altLang="zh-CN" b="1">
                <a:solidFill>
                  <a:srgbClr val="3F5398"/>
                </a:solidFill>
              </a:rPr>
              <a:t>Step I → Step III</a:t>
            </a:r>
            <a:r>
              <a:rPr lang="zh-CN" altLang="en-US" b="1">
                <a:solidFill>
                  <a:srgbClr val="3F5398"/>
                </a:solidFill>
              </a:rPr>
              <a:t>）</a:t>
            </a:r>
          </a:p>
        </p:txBody>
      </p:sp>
      <p:sp>
        <p:nvSpPr>
          <p:cNvPr id="8" name="文本框 7">
            <a:extLst>
              <a:ext uri="{FF2B5EF4-FFF2-40B4-BE49-F238E27FC236}">
                <a16:creationId xmlns:a16="http://schemas.microsoft.com/office/drawing/2014/main" id="{3654C147-38E4-7197-E633-4BA7E8A7956E}"/>
              </a:ext>
            </a:extLst>
          </p:cNvPr>
          <p:cNvSpPr txBox="1"/>
          <p:nvPr/>
        </p:nvSpPr>
        <p:spPr>
          <a:xfrm>
            <a:off x="180694" y="3775777"/>
            <a:ext cx="2283106" cy="646331"/>
          </a:xfrm>
          <a:prstGeom prst="rect">
            <a:avLst/>
          </a:prstGeom>
          <a:noFill/>
        </p:spPr>
        <p:txBody>
          <a:bodyPr wrap="square" rtlCol="0">
            <a:spAutoFit/>
          </a:bodyPr>
          <a:lstStyle/>
          <a:p>
            <a:r>
              <a:rPr lang="en-US" altLang="zh-CN" b="1">
                <a:solidFill>
                  <a:srgbClr val="3F5398"/>
                </a:solidFill>
              </a:rPr>
              <a:t>B.</a:t>
            </a:r>
            <a:r>
              <a:rPr lang="zh-CN" altLang="en-US" b="1">
                <a:solidFill>
                  <a:srgbClr val="3F5398"/>
                </a:solidFill>
              </a:rPr>
              <a:t> 蒙特卡洛正则化</a:t>
            </a:r>
            <a:endParaRPr lang="en-US" altLang="zh-CN" b="1">
              <a:solidFill>
                <a:srgbClr val="3F5398"/>
              </a:solidFill>
            </a:endParaRPr>
          </a:p>
          <a:p>
            <a:r>
              <a:rPr lang="zh-CN" altLang="en-US" b="1">
                <a:solidFill>
                  <a:srgbClr val="3F5398"/>
                </a:solidFill>
              </a:rPr>
              <a:t>（</a:t>
            </a:r>
            <a:r>
              <a:rPr lang="en-US" altLang="zh-CN" b="1">
                <a:solidFill>
                  <a:srgbClr val="3F5398"/>
                </a:solidFill>
              </a:rPr>
              <a:t>Step IV &amp; Step V</a:t>
            </a:r>
            <a:r>
              <a:rPr lang="zh-CN" altLang="en-US" b="1">
                <a:solidFill>
                  <a:srgbClr val="3F5398"/>
                </a:solidFill>
              </a:rPr>
              <a:t>）</a:t>
            </a:r>
          </a:p>
        </p:txBody>
      </p:sp>
    </p:spTree>
    <p:extLst>
      <p:ext uri="{BB962C8B-B14F-4D97-AF65-F5344CB8AC3E}">
        <p14:creationId xmlns:p14="http://schemas.microsoft.com/office/powerpoint/2010/main" val="429398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49309-683F-23F0-D09D-EFFD4F00186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42595F3E-1882-6ED1-87FF-493A4FFEDC5A}"/>
              </a:ext>
            </a:extLst>
          </p:cNvPr>
          <p:cNvSpPr>
            <a:spLocks noGrp="1"/>
          </p:cNvSpPr>
          <p:nvPr>
            <p:ph type="body" sz="quarter" idx="13"/>
          </p:nvPr>
        </p:nvSpPr>
        <p:spPr/>
        <p:txBody>
          <a:bodyPr/>
          <a:lstStyle/>
          <a:p>
            <a:pPr marL="0" indent="0">
              <a:buNone/>
            </a:pPr>
            <a:r>
              <a:rPr lang="en-US" altLang="zh-CN"/>
              <a:t> MCLC</a:t>
            </a:r>
            <a:r>
              <a:rPr lang="zh-CN" altLang="en-US"/>
              <a:t> （蒙特卡洛线性聚类）</a:t>
            </a:r>
          </a:p>
        </p:txBody>
      </p:sp>
      <p:sp>
        <p:nvSpPr>
          <p:cNvPr id="3" name="文本框 2">
            <a:extLst>
              <a:ext uri="{FF2B5EF4-FFF2-40B4-BE49-F238E27FC236}">
                <a16:creationId xmlns:a16="http://schemas.microsoft.com/office/drawing/2014/main" id="{573DCCCD-EF3A-FDD7-B5CF-1DDD6599579B}"/>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arXiv:2304.04442v1 [cs.CV] 10 Apr 2023</a:t>
            </a:r>
            <a:r>
              <a:rPr lang="zh-CN" altLang="en-US" b="1">
                <a:solidFill>
                  <a:schemeClr val="bg1">
                    <a:lumMod val="65000"/>
                  </a:schemeClr>
                </a:solidFill>
              </a:rPr>
              <a:t>（</a:t>
            </a:r>
            <a:r>
              <a:rPr lang="en-US" altLang="zh-CN" b="1">
                <a:solidFill>
                  <a:schemeClr val="bg1">
                    <a:lumMod val="65000"/>
                  </a:schemeClr>
                </a:solidFill>
              </a:rPr>
              <a:t>ICCV 2023</a:t>
            </a:r>
            <a:r>
              <a:rPr lang="zh-CN" altLang="en-US" b="1">
                <a:solidFill>
                  <a:schemeClr val="bg1">
                    <a:lumMod val="65000"/>
                  </a:schemeClr>
                </a:solidFill>
              </a:rPr>
              <a:t>）</a:t>
            </a:r>
          </a:p>
        </p:txBody>
      </p:sp>
      <p:sp>
        <p:nvSpPr>
          <p:cNvPr id="6" name="文本框 5">
            <a:extLst>
              <a:ext uri="{FF2B5EF4-FFF2-40B4-BE49-F238E27FC236}">
                <a16:creationId xmlns:a16="http://schemas.microsoft.com/office/drawing/2014/main" id="{11E71BF0-DD7E-4199-7D28-7A57A26DD40F}"/>
              </a:ext>
            </a:extLst>
          </p:cNvPr>
          <p:cNvSpPr txBox="1"/>
          <p:nvPr/>
        </p:nvSpPr>
        <p:spPr>
          <a:xfrm>
            <a:off x="362076" y="850907"/>
            <a:ext cx="5043641" cy="583007"/>
          </a:xfrm>
          <a:prstGeom prst="rect">
            <a:avLst/>
          </a:prstGeom>
          <a:noFill/>
        </p:spPr>
        <p:txBody>
          <a:bodyPr wrap="square" rtlCol="0">
            <a:spAutoFit/>
          </a:bodyPr>
          <a:lstStyle/>
          <a:p>
            <a:r>
              <a:rPr lang="en-US" altLang="zh-CN" sz="3200" b="1">
                <a:solidFill>
                  <a:srgbClr val="FF0000"/>
                </a:solidFill>
              </a:rPr>
              <a:t>A.</a:t>
            </a:r>
            <a:r>
              <a:rPr lang="zh-CN" altLang="en-US" sz="3200" b="1">
                <a:solidFill>
                  <a:srgbClr val="FF0000"/>
                </a:solidFill>
              </a:rPr>
              <a:t> 线性聚类方法</a:t>
            </a:r>
          </a:p>
        </p:txBody>
      </p:sp>
      <p:grpSp>
        <p:nvGrpSpPr>
          <p:cNvPr id="9" name="组合 8">
            <a:extLst>
              <a:ext uri="{FF2B5EF4-FFF2-40B4-BE49-F238E27FC236}">
                <a16:creationId xmlns:a16="http://schemas.microsoft.com/office/drawing/2014/main" id="{3377FEE7-BAD6-67B6-7AF7-F46D35544E99}"/>
              </a:ext>
            </a:extLst>
          </p:cNvPr>
          <p:cNvGrpSpPr/>
          <p:nvPr/>
        </p:nvGrpSpPr>
        <p:grpSpPr>
          <a:xfrm>
            <a:off x="1670809" y="1533126"/>
            <a:ext cx="8388125" cy="2129251"/>
            <a:chOff x="1682975" y="1609426"/>
            <a:chExt cx="8388125" cy="2129251"/>
          </a:xfrm>
        </p:grpSpPr>
        <p:pic>
          <p:nvPicPr>
            <p:cNvPr id="5" name="图片 4">
              <a:extLst>
                <a:ext uri="{FF2B5EF4-FFF2-40B4-BE49-F238E27FC236}">
                  <a16:creationId xmlns:a16="http://schemas.microsoft.com/office/drawing/2014/main" id="{B58C4E9E-4C56-9CD2-E829-3526BE28F12A}"/>
                </a:ext>
              </a:extLst>
            </p:cNvPr>
            <p:cNvPicPr>
              <a:picLocks noChangeAspect="1"/>
            </p:cNvPicPr>
            <p:nvPr/>
          </p:nvPicPr>
          <p:blipFill>
            <a:blip r:embed="rId3"/>
            <a:stretch>
              <a:fillRect/>
            </a:stretch>
          </p:blipFill>
          <p:spPr>
            <a:xfrm>
              <a:off x="1776024" y="1609426"/>
              <a:ext cx="8218876" cy="1615397"/>
            </a:xfrm>
            <a:prstGeom prst="rect">
              <a:avLst/>
            </a:prstGeom>
          </p:spPr>
        </p:pic>
        <p:pic>
          <p:nvPicPr>
            <p:cNvPr id="8" name="图片 7">
              <a:extLst>
                <a:ext uri="{FF2B5EF4-FFF2-40B4-BE49-F238E27FC236}">
                  <a16:creationId xmlns:a16="http://schemas.microsoft.com/office/drawing/2014/main" id="{3F5DF025-67EA-7376-55A5-C0257DA02828}"/>
                </a:ext>
              </a:extLst>
            </p:cNvPr>
            <p:cNvPicPr>
              <a:picLocks noChangeAspect="1"/>
            </p:cNvPicPr>
            <p:nvPr/>
          </p:nvPicPr>
          <p:blipFill>
            <a:blip r:embed="rId4"/>
            <a:stretch>
              <a:fillRect/>
            </a:stretch>
          </p:blipFill>
          <p:spPr>
            <a:xfrm>
              <a:off x="1682975" y="3196624"/>
              <a:ext cx="8388125" cy="542053"/>
            </a:xfrm>
            <a:prstGeom prst="rect">
              <a:avLst/>
            </a:prstGeom>
          </p:spPr>
        </p:pic>
      </p:grpSp>
      <p:grpSp>
        <p:nvGrpSpPr>
          <p:cNvPr id="24" name="组合 23">
            <a:extLst>
              <a:ext uri="{FF2B5EF4-FFF2-40B4-BE49-F238E27FC236}">
                <a16:creationId xmlns:a16="http://schemas.microsoft.com/office/drawing/2014/main" id="{BDDBAB05-8C39-2744-2F41-5168EEF88356}"/>
              </a:ext>
            </a:extLst>
          </p:cNvPr>
          <p:cNvGrpSpPr/>
          <p:nvPr/>
        </p:nvGrpSpPr>
        <p:grpSpPr>
          <a:xfrm>
            <a:off x="766763" y="3974188"/>
            <a:ext cx="2744787" cy="837833"/>
            <a:chOff x="766763" y="3974188"/>
            <a:chExt cx="2744787" cy="837833"/>
          </a:xfrm>
        </p:grpSpPr>
        <p:sp>
          <p:nvSpPr>
            <p:cNvPr id="11" name="文本框 10">
              <a:extLst>
                <a:ext uri="{FF2B5EF4-FFF2-40B4-BE49-F238E27FC236}">
                  <a16:creationId xmlns:a16="http://schemas.microsoft.com/office/drawing/2014/main" id="{54375A43-9AF9-877D-C206-74DA12891FDE}"/>
                </a:ext>
              </a:extLst>
            </p:cNvPr>
            <p:cNvSpPr txBox="1"/>
            <p:nvPr/>
          </p:nvSpPr>
          <p:spPr>
            <a:xfrm>
              <a:off x="766763" y="3974188"/>
              <a:ext cx="2744787" cy="369332"/>
            </a:xfrm>
            <a:prstGeom prst="rect">
              <a:avLst/>
            </a:prstGeom>
            <a:noFill/>
          </p:spPr>
          <p:txBody>
            <a:bodyPr wrap="square">
              <a:spAutoFit/>
            </a:bodyPr>
            <a:lstStyle/>
            <a:p>
              <a:r>
                <a:rPr lang="en-US" altLang="zh-CN" b="1"/>
                <a:t>Step I</a:t>
              </a:r>
              <a:r>
                <a:rPr lang="zh-CN" altLang="en-US" b="1"/>
                <a:t>：初始化聚类中心</a:t>
              </a:r>
            </a:p>
          </p:txBody>
        </p:sp>
        <p:pic>
          <p:nvPicPr>
            <p:cNvPr id="13" name="图片 12">
              <a:extLst>
                <a:ext uri="{FF2B5EF4-FFF2-40B4-BE49-F238E27FC236}">
                  <a16:creationId xmlns:a16="http://schemas.microsoft.com/office/drawing/2014/main" id="{D2B5D6EC-887F-56B5-5FDA-CBA39C625916}"/>
                </a:ext>
              </a:extLst>
            </p:cNvPr>
            <p:cNvPicPr>
              <a:picLocks noChangeAspect="1"/>
            </p:cNvPicPr>
            <p:nvPr/>
          </p:nvPicPr>
          <p:blipFill>
            <a:blip r:embed="rId5"/>
            <a:stretch>
              <a:fillRect/>
            </a:stretch>
          </p:blipFill>
          <p:spPr>
            <a:xfrm>
              <a:off x="932491" y="4371412"/>
              <a:ext cx="1476636" cy="440609"/>
            </a:xfrm>
            <a:prstGeom prst="rect">
              <a:avLst/>
            </a:prstGeom>
          </p:spPr>
        </p:pic>
      </p:grpSp>
      <p:sp>
        <p:nvSpPr>
          <p:cNvPr id="27" name="矩形: 圆角 26">
            <a:extLst>
              <a:ext uri="{FF2B5EF4-FFF2-40B4-BE49-F238E27FC236}">
                <a16:creationId xmlns:a16="http://schemas.microsoft.com/office/drawing/2014/main" id="{C0A637F5-5042-6BBF-4CD2-FFE66D0C507C}"/>
              </a:ext>
            </a:extLst>
          </p:cNvPr>
          <p:cNvSpPr/>
          <p:nvPr/>
        </p:nvSpPr>
        <p:spPr>
          <a:xfrm>
            <a:off x="679870" y="3886200"/>
            <a:ext cx="2691980" cy="1101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B4BA9285-123E-CAF0-46E6-3FC859E84B01}"/>
              </a:ext>
            </a:extLst>
          </p:cNvPr>
          <p:cNvPicPr>
            <a:picLocks noChangeAspect="1"/>
          </p:cNvPicPr>
          <p:nvPr/>
        </p:nvPicPr>
        <p:blipFill>
          <a:blip r:embed="rId6"/>
          <a:stretch>
            <a:fillRect/>
          </a:stretch>
        </p:blipFill>
        <p:spPr>
          <a:xfrm>
            <a:off x="4498606" y="3730642"/>
            <a:ext cx="3194787" cy="2513781"/>
          </a:xfrm>
          <a:prstGeom prst="rect">
            <a:avLst/>
          </a:prstGeom>
        </p:spPr>
      </p:pic>
      <p:sp>
        <p:nvSpPr>
          <p:cNvPr id="14" name="文本框 13">
            <a:extLst>
              <a:ext uri="{FF2B5EF4-FFF2-40B4-BE49-F238E27FC236}">
                <a16:creationId xmlns:a16="http://schemas.microsoft.com/office/drawing/2014/main" id="{C5B9E997-DD92-E478-6918-3D9F5045032D}"/>
              </a:ext>
            </a:extLst>
          </p:cNvPr>
          <p:cNvSpPr txBox="1"/>
          <p:nvPr/>
        </p:nvSpPr>
        <p:spPr>
          <a:xfrm>
            <a:off x="8244970" y="4274056"/>
            <a:ext cx="2230244" cy="923330"/>
          </a:xfrm>
          <a:prstGeom prst="rect">
            <a:avLst/>
          </a:prstGeom>
          <a:noFill/>
        </p:spPr>
        <p:txBody>
          <a:bodyPr wrap="square" rtlCol="0">
            <a:spAutoFit/>
          </a:bodyPr>
          <a:lstStyle/>
          <a:p>
            <a:r>
              <a:rPr lang="zh-CN" altLang="en-US" sz="1800">
                <a:solidFill>
                  <a:srgbClr val="3E75B6"/>
                </a:solidFill>
                <a:effectLst/>
                <a:latin typeface="Microsoft YaHei UI" panose="020B0503020204020204" pitchFamily="34" charset="-122"/>
                <a:ea typeface="Microsoft YaHei UI" panose="020B0503020204020204" pitchFamily="34" charset="-122"/>
              </a:rPr>
              <a:t>实验表明：</a:t>
            </a:r>
            <a:endParaRPr lang="en-US" altLang="zh-CN" sz="1800">
              <a:solidFill>
                <a:srgbClr val="3E75B6"/>
              </a:solidFill>
              <a:effectLst/>
              <a:latin typeface="Microsoft YaHei UI" panose="020B0503020204020204" pitchFamily="34" charset="-122"/>
              <a:ea typeface="Microsoft YaHei UI" panose="020B0503020204020204" pitchFamily="34" charset="-122"/>
            </a:endParaRPr>
          </a:p>
          <a:p>
            <a:r>
              <a:rPr lang="zh-CN" altLang="en-US" sz="1800">
                <a:solidFill>
                  <a:srgbClr val="3E75B6"/>
                </a:solidFill>
                <a:effectLst/>
                <a:latin typeface="Microsoft YaHei UI" panose="020B0503020204020204" pitchFamily="34" charset="-122"/>
                <a:ea typeface="Microsoft YaHei UI" panose="020B0503020204020204" pitchFamily="34" charset="-122"/>
              </a:rPr>
              <a:t>聚类中心个数为</a:t>
            </a:r>
            <a:r>
              <a:rPr lang="en-US" altLang="zh-CN" sz="1800">
                <a:solidFill>
                  <a:srgbClr val="3E75B6"/>
                </a:solidFill>
                <a:effectLst/>
                <a:latin typeface="Microsoft YaHei UI" panose="020B0503020204020204" pitchFamily="34" charset="-122"/>
                <a:ea typeface="Microsoft YaHei UI" panose="020B0503020204020204" pitchFamily="34" charset="-122"/>
              </a:rPr>
              <a:t>9</a:t>
            </a:r>
            <a:r>
              <a:rPr lang="zh-CN" altLang="en-US">
                <a:solidFill>
                  <a:srgbClr val="3E75B6"/>
                </a:solidFill>
                <a:latin typeface="Microsoft YaHei UI" panose="020B0503020204020204" pitchFamily="34" charset="-122"/>
                <a:ea typeface="Microsoft YaHei UI" panose="020B0503020204020204" pitchFamily="34" charset="-122"/>
              </a:rPr>
              <a:t>时，  </a:t>
            </a:r>
            <a:r>
              <a:rPr lang="en-US" altLang="zh-CN">
                <a:solidFill>
                  <a:srgbClr val="3E75B6"/>
                </a:solidFill>
                <a:latin typeface="Microsoft YaHei UI" panose="020B0503020204020204" pitchFamily="34" charset="-122"/>
                <a:ea typeface="Microsoft YaHei UI" panose="020B0503020204020204" pitchFamily="34" charset="-122"/>
              </a:rPr>
              <a:t>IoU </a:t>
            </a:r>
            <a:r>
              <a:rPr lang="zh-CN" altLang="en-US" sz="1800">
                <a:solidFill>
                  <a:srgbClr val="3E75B6"/>
                </a:solidFill>
                <a:effectLst/>
                <a:latin typeface="Microsoft YaHei UI" panose="020B0503020204020204" pitchFamily="34" charset="-122"/>
                <a:ea typeface="Microsoft YaHei UI" panose="020B0503020204020204" pitchFamily="34" charset="-122"/>
              </a:rPr>
              <a:t>达到峰值</a:t>
            </a:r>
            <a:endParaRPr lang="zh-CN" altLang="en-US">
              <a:solidFill>
                <a:srgbClr val="3E75B6"/>
              </a:solidFill>
            </a:endParaRPr>
          </a:p>
        </p:txBody>
      </p:sp>
    </p:spTree>
    <p:extLst>
      <p:ext uri="{BB962C8B-B14F-4D97-AF65-F5344CB8AC3E}">
        <p14:creationId xmlns:p14="http://schemas.microsoft.com/office/powerpoint/2010/main" val="300136055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29276-C250-F1CB-CBDC-9330CB1B0069}"/>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9E05376-23C5-7E08-89EE-24D46DFE7F8C}"/>
              </a:ext>
            </a:extLst>
          </p:cNvPr>
          <p:cNvSpPr>
            <a:spLocks noGrp="1"/>
          </p:cNvSpPr>
          <p:nvPr>
            <p:ph type="body" sz="quarter" idx="13"/>
          </p:nvPr>
        </p:nvSpPr>
        <p:spPr/>
        <p:txBody>
          <a:bodyPr/>
          <a:lstStyle/>
          <a:p>
            <a:pPr marL="0" indent="0">
              <a:buNone/>
            </a:pPr>
            <a:r>
              <a:rPr lang="en-US" altLang="zh-CN"/>
              <a:t> MCLC</a:t>
            </a:r>
            <a:r>
              <a:rPr lang="zh-CN" altLang="en-US"/>
              <a:t> （蒙特卡洛线性聚类）</a:t>
            </a:r>
          </a:p>
        </p:txBody>
      </p:sp>
      <p:sp>
        <p:nvSpPr>
          <p:cNvPr id="3" name="文本框 2">
            <a:extLst>
              <a:ext uri="{FF2B5EF4-FFF2-40B4-BE49-F238E27FC236}">
                <a16:creationId xmlns:a16="http://schemas.microsoft.com/office/drawing/2014/main" id="{E72BEBE7-F4E5-0364-3606-6E3EEBA4B6B3}"/>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arXiv:2304.04442v1 [cs.CV] 10 Apr 2023</a:t>
            </a:r>
            <a:r>
              <a:rPr lang="zh-CN" altLang="en-US" b="1">
                <a:solidFill>
                  <a:schemeClr val="bg1">
                    <a:lumMod val="65000"/>
                  </a:schemeClr>
                </a:solidFill>
              </a:rPr>
              <a:t>（</a:t>
            </a:r>
            <a:r>
              <a:rPr lang="en-US" altLang="zh-CN" b="1">
                <a:solidFill>
                  <a:schemeClr val="bg1">
                    <a:lumMod val="65000"/>
                  </a:schemeClr>
                </a:solidFill>
              </a:rPr>
              <a:t>ICCV 2023</a:t>
            </a:r>
            <a:r>
              <a:rPr lang="zh-CN" altLang="en-US" b="1">
                <a:solidFill>
                  <a:schemeClr val="bg1">
                    <a:lumMod val="65000"/>
                  </a:schemeClr>
                </a:solidFill>
              </a:rPr>
              <a:t>）</a:t>
            </a:r>
          </a:p>
        </p:txBody>
      </p:sp>
      <p:sp>
        <p:nvSpPr>
          <p:cNvPr id="6" name="文本框 5">
            <a:extLst>
              <a:ext uri="{FF2B5EF4-FFF2-40B4-BE49-F238E27FC236}">
                <a16:creationId xmlns:a16="http://schemas.microsoft.com/office/drawing/2014/main" id="{FCA6402B-68BE-49DE-63BE-96971798C481}"/>
              </a:ext>
            </a:extLst>
          </p:cNvPr>
          <p:cNvSpPr txBox="1"/>
          <p:nvPr/>
        </p:nvSpPr>
        <p:spPr>
          <a:xfrm>
            <a:off x="362076" y="850907"/>
            <a:ext cx="5043641" cy="583007"/>
          </a:xfrm>
          <a:prstGeom prst="rect">
            <a:avLst/>
          </a:prstGeom>
          <a:noFill/>
        </p:spPr>
        <p:txBody>
          <a:bodyPr wrap="square" rtlCol="0">
            <a:spAutoFit/>
          </a:bodyPr>
          <a:lstStyle/>
          <a:p>
            <a:r>
              <a:rPr lang="en-US" altLang="zh-CN" sz="3200" b="1">
                <a:solidFill>
                  <a:srgbClr val="FF0000"/>
                </a:solidFill>
              </a:rPr>
              <a:t>A.</a:t>
            </a:r>
            <a:r>
              <a:rPr lang="zh-CN" altLang="en-US" sz="3200" b="1">
                <a:solidFill>
                  <a:srgbClr val="FF0000"/>
                </a:solidFill>
              </a:rPr>
              <a:t> 线性聚类方法</a:t>
            </a:r>
          </a:p>
        </p:txBody>
      </p:sp>
      <p:grpSp>
        <p:nvGrpSpPr>
          <p:cNvPr id="9" name="组合 8">
            <a:extLst>
              <a:ext uri="{FF2B5EF4-FFF2-40B4-BE49-F238E27FC236}">
                <a16:creationId xmlns:a16="http://schemas.microsoft.com/office/drawing/2014/main" id="{DA38FB44-5444-1D77-54ED-89774CAE441A}"/>
              </a:ext>
            </a:extLst>
          </p:cNvPr>
          <p:cNvGrpSpPr/>
          <p:nvPr/>
        </p:nvGrpSpPr>
        <p:grpSpPr>
          <a:xfrm>
            <a:off x="1670809" y="1533126"/>
            <a:ext cx="8388125" cy="2129251"/>
            <a:chOff x="1682975" y="1609426"/>
            <a:chExt cx="8388125" cy="2129251"/>
          </a:xfrm>
        </p:grpSpPr>
        <p:pic>
          <p:nvPicPr>
            <p:cNvPr id="5" name="图片 4">
              <a:extLst>
                <a:ext uri="{FF2B5EF4-FFF2-40B4-BE49-F238E27FC236}">
                  <a16:creationId xmlns:a16="http://schemas.microsoft.com/office/drawing/2014/main" id="{128FFF74-0277-CB11-3D7B-321E74308D04}"/>
                </a:ext>
              </a:extLst>
            </p:cNvPr>
            <p:cNvPicPr>
              <a:picLocks noChangeAspect="1"/>
            </p:cNvPicPr>
            <p:nvPr/>
          </p:nvPicPr>
          <p:blipFill>
            <a:blip r:embed="rId2"/>
            <a:stretch>
              <a:fillRect/>
            </a:stretch>
          </p:blipFill>
          <p:spPr>
            <a:xfrm>
              <a:off x="1776024" y="1609426"/>
              <a:ext cx="8218876" cy="1615397"/>
            </a:xfrm>
            <a:prstGeom prst="rect">
              <a:avLst/>
            </a:prstGeom>
          </p:spPr>
        </p:pic>
        <p:pic>
          <p:nvPicPr>
            <p:cNvPr id="8" name="图片 7">
              <a:extLst>
                <a:ext uri="{FF2B5EF4-FFF2-40B4-BE49-F238E27FC236}">
                  <a16:creationId xmlns:a16="http://schemas.microsoft.com/office/drawing/2014/main" id="{0D1B25AE-F89B-3B18-CF50-4B5A6C3EB94D}"/>
                </a:ext>
              </a:extLst>
            </p:cNvPr>
            <p:cNvPicPr>
              <a:picLocks noChangeAspect="1"/>
            </p:cNvPicPr>
            <p:nvPr/>
          </p:nvPicPr>
          <p:blipFill>
            <a:blip r:embed="rId3"/>
            <a:stretch>
              <a:fillRect/>
            </a:stretch>
          </p:blipFill>
          <p:spPr>
            <a:xfrm>
              <a:off x="1682975" y="3196624"/>
              <a:ext cx="8388125" cy="542053"/>
            </a:xfrm>
            <a:prstGeom prst="rect">
              <a:avLst/>
            </a:prstGeom>
          </p:spPr>
        </p:pic>
      </p:grpSp>
      <p:grpSp>
        <p:nvGrpSpPr>
          <p:cNvPr id="24" name="组合 23">
            <a:extLst>
              <a:ext uri="{FF2B5EF4-FFF2-40B4-BE49-F238E27FC236}">
                <a16:creationId xmlns:a16="http://schemas.microsoft.com/office/drawing/2014/main" id="{A1FA3BDE-E45E-D5EB-F970-66A467DF073C}"/>
              </a:ext>
            </a:extLst>
          </p:cNvPr>
          <p:cNvGrpSpPr/>
          <p:nvPr/>
        </p:nvGrpSpPr>
        <p:grpSpPr>
          <a:xfrm>
            <a:off x="766763" y="3974188"/>
            <a:ext cx="2744787" cy="837833"/>
            <a:chOff x="766763" y="3974188"/>
            <a:chExt cx="2744787" cy="837833"/>
          </a:xfrm>
        </p:grpSpPr>
        <p:sp>
          <p:nvSpPr>
            <p:cNvPr id="11" name="文本框 10">
              <a:extLst>
                <a:ext uri="{FF2B5EF4-FFF2-40B4-BE49-F238E27FC236}">
                  <a16:creationId xmlns:a16="http://schemas.microsoft.com/office/drawing/2014/main" id="{56BFECE0-73E7-D9A0-2542-0D4AF85883F0}"/>
                </a:ext>
              </a:extLst>
            </p:cNvPr>
            <p:cNvSpPr txBox="1"/>
            <p:nvPr/>
          </p:nvSpPr>
          <p:spPr>
            <a:xfrm>
              <a:off x="766763" y="3974188"/>
              <a:ext cx="2744787" cy="369332"/>
            </a:xfrm>
            <a:prstGeom prst="rect">
              <a:avLst/>
            </a:prstGeom>
            <a:noFill/>
          </p:spPr>
          <p:txBody>
            <a:bodyPr wrap="square">
              <a:spAutoFit/>
            </a:bodyPr>
            <a:lstStyle/>
            <a:p>
              <a:r>
                <a:rPr lang="en-US" altLang="zh-CN" b="1"/>
                <a:t>Step I</a:t>
              </a:r>
              <a:r>
                <a:rPr lang="zh-CN" altLang="en-US" b="1"/>
                <a:t>：初始化聚类中心</a:t>
              </a:r>
            </a:p>
          </p:txBody>
        </p:sp>
        <p:pic>
          <p:nvPicPr>
            <p:cNvPr id="13" name="图片 12">
              <a:extLst>
                <a:ext uri="{FF2B5EF4-FFF2-40B4-BE49-F238E27FC236}">
                  <a16:creationId xmlns:a16="http://schemas.microsoft.com/office/drawing/2014/main" id="{641AEB5D-67AE-1696-E710-7A4B66B39049}"/>
                </a:ext>
              </a:extLst>
            </p:cNvPr>
            <p:cNvPicPr>
              <a:picLocks noChangeAspect="1"/>
            </p:cNvPicPr>
            <p:nvPr/>
          </p:nvPicPr>
          <p:blipFill>
            <a:blip r:embed="rId4"/>
            <a:stretch>
              <a:fillRect/>
            </a:stretch>
          </p:blipFill>
          <p:spPr>
            <a:xfrm>
              <a:off x="932491" y="4371412"/>
              <a:ext cx="1476636" cy="440609"/>
            </a:xfrm>
            <a:prstGeom prst="rect">
              <a:avLst/>
            </a:prstGeom>
          </p:spPr>
        </p:pic>
      </p:grpSp>
      <p:sp>
        <p:nvSpPr>
          <p:cNvPr id="27" name="矩形: 圆角 26">
            <a:extLst>
              <a:ext uri="{FF2B5EF4-FFF2-40B4-BE49-F238E27FC236}">
                <a16:creationId xmlns:a16="http://schemas.microsoft.com/office/drawing/2014/main" id="{ED62B954-98E1-1DEF-2D80-E73808CEB5A7}"/>
              </a:ext>
            </a:extLst>
          </p:cNvPr>
          <p:cNvSpPr/>
          <p:nvPr/>
        </p:nvSpPr>
        <p:spPr>
          <a:xfrm>
            <a:off x="679870" y="3886200"/>
            <a:ext cx="2691980" cy="1101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D2C6E19D-63F9-DD9A-9C51-CEDC3DBB6962}"/>
              </a:ext>
            </a:extLst>
          </p:cNvPr>
          <p:cNvGrpSpPr/>
          <p:nvPr/>
        </p:nvGrpSpPr>
        <p:grpSpPr>
          <a:xfrm>
            <a:off x="3592093" y="3955143"/>
            <a:ext cx="3947693" cy="2032310"/>
            <a:chOff x="3592093" y="3955143"/>
            <a:chExt cx="3947693" cy="2032310"/>
          </a:xfrm>
        </p:grpSpPr>
        <p:sp>
          <p:nvSpPr>
            <p:cNvPr id="15" name="文本框 14">
              <a:extLst>
                <a:ext uri="{FF2B5EF4-FFF2-40B4-BE49-F238E27FC236}">
                  <a16:creationId xmlns:a16="http://schemas.microsoft.com/office/drawing/2014/main" id="{4CD1259F-0A3E-9692-19E3-D3CD41DEAD84}"/>
                </a:ext>
              </a:extLst>
            </p:cNvPr>
            <p:cNvSpPr txBox="1"/>
            <p:nvPr/>
          </p:nvSpPr>
          <p:spPr>
            <a:xfrm>
              <a:off x="3592093" y="3955143"/>
              <a:ext cx="3860800" cy="369332"/>
            </a:xfrm>
            <a:prstGeom prst="rect">
              <a:avLst/>
            </a:prstGeom>
            <a:noFill/>
          </p:spPr>
          <p:txBody>
            <a:bodyPr wrap="square">
              <a:spAutoFit/>
            </a:bodyPr>
            <a:lstStyle/>
            <a:p>
              <a:r>
                <a:rPr lang="en-US" altLang="zh-CN" b="1"/>
                <a:t>Step II</a:t>
              </a:r>
              <a:r>
                <a:rPr lang="zh-CN" altLang="en-US" b="1"/>
                <a:t>：基于颜色和空间距离的度量</a:t>
              </a:r>
            </a:p>
          </p:txBody>
        </p:sp>
        <p:pic>
          <p:nvPicPr>
            <p:cNvPr id="17" name="图片 16">
              <a:extLst>
                <a:ext uri="{FF2B5EF4-FFF2-40B4-BE49-F238E27FC236}">
                  <a16:creationId xmlns:a16="http://schemas.microsoft.com/office/drawing/2014/main" id="{77D78552-87DF-ED2D-0DFA-AD85FD81FFBD}"/>
                </a:ext>
              </a:extLst>
            </p:cNvPr>
            <p:cNvPicPr>
              <a:picLocks noChangeAspect="1"/>
            </p:cNvPicPr>
            <p:nvPr/>
          </p:nvPicPr>
          <p:blipFill>
            <a:blip r:embed="rId5"/>
            <a:stretch>
              <a:fillRect/>
            </a:stretch>
          </p:blipFill>
          <p:spPr>
            <a:xfrm>
              <a:off x="3592093" y="4368375"/>
              <a:ext cx="3860800" cy="1144168"/>
            </a:xfrm>
            <a:prstGeom prst="rect">
              <a:avLst/>
            </a:prstGeom>
          </p:spPr>
        </p:pic>
        <p:pic>
          <p:nvPicPr>
            <p:cNvPr id="19" name="图片 18">
              <a:extLst>
                <a:ext uri="{FF2B5EF4-FFF2-40B4-BE49-F238E27FC236}">
                  <a16:creationId xmlns:a16="http://schemas.microsoft.com/office/drawing/2014/main" id="{728498EA-C6D9-3660-E683-1F8BC756C02E}"/>
                </a:ext>
              </a:extLst>
            </p:cNvPr>
            <p:cNvPicPr>
              <a:picLocks noChangeAspect="1"/>
            </p:cNvPicPr>
            <p:nvPr/>
          </p:nvPicPr>
          <p:blipFill>
            <a:blip r:embed="rId6"/>
            <a:stretch>
              <a:fillRect/>
            </a:stretch>
          </p:blipFill>
          <p:spPr>
            <a:xfrm>
              <a:off x="3592093" y="5480607"/>
              <a:ext cx="3947693" cy="506846"/>
            </a:xfrm>
            <a:prstGeom prst="rect">
              <a:avLst/>
            </a:prstGeom>
          </p:spPr>
        </p:pic>
      </p:grpSp>
      <p:sp>
        <p:nvSpPr>
          <p:cNvPr id="29" name="矩形: 圆角 28">
            <a:extLst>
              <a:ext uri="{FF2B5EF4-FFF2-40B4-BE49-F238E27FC236}">
                <a16:creationId xmlns:a16="http://schemas.microsoft.com/office/drawing/2014/main" id="{D84C8CDA-7EC7-7396-5F6A-554009525EFD}"/>
              </a:ext>
            </a:extLst>
          </p:cNvPr>
          <p:cNvSpPr/>
          <p:nvPr/>
        </p:nvSpPr>
        <p:spPr>
          <a:xfrm>
            <a:off x="3511550" y="3886200"/>
            <a:ext cx="4183064" cy="2228850"/>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B76D8258-F56D-95DD-FFD8-A9D513B6B30E}"/>
              </a:ext>
            </a:extLst>
          </p:cNvPr>
          <p:cNvGrpSpPr/>
          <p:nvPr/>
        </p:nvGrpSpPr>
        <p:grpSpPr>
          <a:xfrm>
            <a:off x="7834314" y="3974188"/>
            <a:ext cx="3860800" cy="1122536"/>
            <a:chOff x="7834314" y="3974188"/>
            <a:chExt cx="3860800" cy="1122536"/>
          </a:xfrm>
        </p:grpSpPr>
        <p:sp>
          <p:nvSpPr>
            <p:cNvPr id="21" name="文本框 20">
              <a:extLst>
                <a:ext uri="{FF2B5EF4-FFF2-40B4-BE49-F238E27FC236}">
                  <a16:creationId xmlns:a16="http://schemas.microsoft.com/office/drawing/2014/main" id="{D9AC60CC-27CA-2619-4DEA-05A0D6A4632F}"/>
                </a:ext>
              </a:extLst>
            </p:cNvPr>
            <p:cNvSpPr txBox="1"/>
            <p:nvPr/>
          </p:nvSpPr>
          <p:spPr>
            <a:xfrm>
              <a:off x="7834314" y="3974188"/>
              <a:ext cx="3860800" cy="369332"/>
            </a:xfrm>
            <a:prstGeom prst="rect">
              <a:avLst/>
            </a:prstGeom>
            <a:noFill/>
          </p:spPr>
          <p:txBody>
            <a:bodyPr wrap="square">
              <a:spAutoFit/>
            </a:bodyPr>
            <a:lstStyle/>
            <a:p>
              <a:r>
                <a:rPr lang="en-US" altLang="zh-CN" b="1"/>
                <a:t>Step III</a:t>
              </a:r>
              <a:r>
                <a:rPr lang="zh-CN" altLang="en-US" b="1"/>
                <a:t>：更新聚类中心，直到收敛</a:t>
              </a:r>
            </a:p>
          </p:txBody>
        </p:sp>
        <p:pic>
          <p:nvPicPr>
            <p:cNvPr id="23" name="图片 22">
              <a:extLst>
                <a:ext uri="{FF2B5EF4-FFF2-40B4-BE49-F238E27FC236}">
                  <a16:creationId xmlns:a16="http://schemas.microsoft.com/office/drawing/2014/main" id="{7BA9E32E-C1A6-6133-21FC-B3F12C3DEC16}"/>
                </a:ext>
              </a:extLst>
            </p:cNvPr>
            <p:cNvPicPr>
              <a:picLocks noChangeAspect="1"/>
            </p:cNvPicPr>
            <p:nvPr/>
          </p:nvPicPr>
          <p:blipFill>
            <a:blip r:embed="rId7"/>
            <a:stretch>
              <a:fillRect/>
            </a:stretch>
          </p:blipFill>
          <p:spPr>
            <a:xfrm>
              <a:off x="8021452" y="4368375"/>
              <a:ext cx="3486523" cy="728349"/>
            </a:xfrm>
            <a:prstGeom prst="rect">
              <a:avLst/>
            </a:prstGeom>
          </p:spPr>
        </p:pic>
      </p:grpSp>
      <p:sp>
        <p:nvSpPr>
          <p:cNvPr id="30" name="矩形: 圆角 29">
            <a:extLst>
              <a:ext uri="{FF2B5EF4-FFF2-40B4-BE49-F238E27FC236}">
                <a16:creationId xmlns:a16="http://schemas.microsoft.com/office/drawing/2014/main" id="{47339DC2-416A-1B97-7965-AE2CEBAB7AAB}"/>
              </a:ext>
            </a:extLst>
          </p:cNvPr>
          <p:cNvSpPr/>
          <p:nvPr/>
        </p:nvSpPr>
        <p:spPr>
          <a:xfrm>
            <a:off x="7834314" y="3886200"/>
            <a:ext cx="3767136" cy="1362374"/>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EAB64BF6-C9F0-6FAA-FFC0-F5DCE57FBB77}"/>
              </a:ext>
            </a:extLst>
          </p:cNvPr>
          <p:cNvGrpSpPr/>
          <p:nvPr/>
        </p:nvGrpSpPr>
        <p:grpSpPr>
          <a:xfrm>
            <a:off x="9531227" y="152548"/>
            <a:ext cx="2231792" cy="1362374"/>
            <a:chOff x="9598133" y="174853"/>
            <a:chExt cx="2231792" cy="1362374"/>
          </a:xfrm>
        </p:grpSpPr>
        <p:sp>
          <p:nvSpPr>
            <p:cNvPr id="4" name="思想气泡: 云 3">
              <a:extLst>
                <a:ext uri="{FF2B5EF4-FFF2-40B4-BE49-F238E27FC236}">
                  <a16:creationId xmlns:a16="http://schemas.microsoft.com/office/drawing/2014/main" id="{B93C8EA3-E54D-02D7-F060-347E78685CB3}"/>
                </a:ext>
              </a:extLst>
            </p:cNvPr>
            <p:cNvSpPr/>
            <p:nvPr/>
          </p:nvSpPr>
          <p:spPr>
            <a:xfrm>
              <a:off x="9598133" y="174853"/>
              <a:ext cx="2231792" cy="1362374"/>
            </a:xfrm>
            <a:prstGeom prst="cloudCallout">
              <a:avLst>
                <a:gd name="adj1" fmla="val -45499"/>
                <a:gd name="adj2" fmla="val 11135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1BD23EB-542C-5563-E3B0-8348FFB9AF69}"/>
                </a:ext>
              </a:extLst>
            </p:cNvPr>
            <p:cNvSpPr txBox="1"/>
            <p:nvPr/>
          </p:nvSpPr>
          <p:spPr>
            <a:xfrm>
              <a:off x="9811903" y="492662"/>
              <a:ext cx="1804252" cy="646331"/>
            </a:xfrm>
            <a:prstGeom prst="rect">
              <a:avLst/>
            </a:prstGeom>
            <a:noFill/>
          </p:spPr>
          <p:txBody>
            <a:bodyPr wrap="square" rtlCol="0">
              <a:spAutoFit/>
            </a:bodyPr>
            <a:lstStyle/>
            <a:p>
              <a:r>
                <a:rPr lang="zh-CN" altLang="en-US" b="1">
                  <a:solidFill>
                    <a:schemeClr val="bg1"/>
                  </a:solidFill>
                </a:rPr>
                <a:t>单次</a:t>
              </a:r>
              <a:r>
                <a:rPr lang="en-US" altLang="zh-CN" b="1">
                  <a:solidFill>
                    <a:schemeClr val="bg1"/>
                  </a:solidFill>
                </a:rPr>
                <a:t>LCA</a:t>
              </a:r>
              <a:r>
                <a:rPr lang="zh-CN" altLang="en-US" b="1">
                  <a:solidFill>
                    <a:schemeClr val="bg1"/>
                  </a:solidFill>
                </a:rPr>
                <a:t>聚类分割有什么问题呢？</a:t>
              </a:r>
            </a:p>
          </p:txBody>
        </p:sp>
      </p:grpSp>
    </p:spTree>
    <p:extLst>
      <p:ext uri="{BB962C8B-B14F-4D97-AF65-F5344CB8AC3E}">
        <p14:creationId xmlns:p14="http://schemas.microsoft.com/office/powerpoint/2010/main" val="145366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8A753-6E71-B04F-2C08-8AB56478ED7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D595F5FE-B880-0AEA-1878-B39F5C0CAC96}"/>
              </a:ext>
            </a:extLst>
          </p:cNvPr>
          <p:cNvSpPr>
            <a:spLocks noGrp="1"/>
          </p:cNvSpPr>
          <p:nvPr>
            <p:ph type="body" sz="quarter" idx="13"/>
          </p:nvPr>
        </p:nvSpPr>
        <p:spPr/>
        <p:txBody>
          <a:bodyPr/>
          <a:lstStyle/>
          <a:p>
            <a:pPr marL="0" indent="0">
              <a:buNone/>
            </a:pPr>
            <a:r>
              <a:rPr lang="en-US" altLang="zh-CN"/>
              <a:t> MCLC</a:t>
            </a:r>
            <a:r>
              <a:rPr lang="zh-CN" altLang="en-US"/>
              <a:t> （蒙特卡洛线性聚类）</a:t>
            </a:r>
          </a:p>
        </p:txBody>
      </p:sp>
      <p:sp>
        <p:nvSpPr>
          <p:cNvPr id="3" name="文本框 2">
            <a:extLst>
              <a:ext uri="{FF2B5EF4-FFF2-40B4-BE49-F238E27FC236}">
                <a16:creationId xmlns:a16="http://schemas.microsoft.com/office/drawing/2014/main" id="{948547C8-3505-A141-08A6-878457457E6A}"/>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arXiv:2304.04442v1 [cs.CV] 10 Apr 2023</a:t>
            </a:r>
            <a:r>
              <a:rPr lang="zh-CN" altLang="en-US" b="1">
                <a:solidFill>
                  <a:schemeClr val="bg1">
                    <a:lumMod val="65000"/>
                  </a:schemeClr>
                </a:solidFill>
              </a:rPr>
              <a:t>（</a:t>
            </a:r>
            <a:r>
              <a:rPr lang="en-US" altLang="zh-CN" b="1">
                <a:solidFill>
                  <a:schemeClr val="bg1">
                    <a:lumMod val="65000"/>
                  </a:schemeClr>
                </a:solidFill>
              </a:rPr>
              <a:t>ICCV 2023</a:t>
            </a:r>
            <a:r>
              <a:rPr lang="zh-CN" altLang="en-US" b="1">
                <a:solidFill>
                  <a:schemeClr val="bg1">
                    <a:lumMod val="65000"/>
                  </a:schemeClr>
                </a:solidFill>
              </a:rPr>
              <a:t>）</a:t>
            </a:r>
          </a:p>
        </p:txBody>
      </p:sp>
      <p:sp>
        <p:nvSpPr>
          <p:cNvPr id="4" name="文本框 3">
            <a:extLst>
              <a:ext uri="{FF2B5EF4-FFF2-40B4-BE49-F238E27FC236}">
                <a16:creationId xmlns:a16="http://schemas.microsoft.com/office/drawing/2014/main" id="{0C8486B6-CB74-B32B-AE26-8FFB7473826D}"/>
              </a:ext>
            </a:extLst>
          </p:cNvPr>
          <p:cNvSpPr txBox="1"/>
          <p:nvPr/>
        </p:nvSpPr>
        <p:spPr>
          <a:xfrm>
            <a:off x="362076" y="850907"/>
            <a:ext cx="5043641" cy="583007"/>
          </a:xfrm>
          <a:prstGeom prst="rect">
            <a:avLst/>
          </a:prstGeom>
          <a:noFill/>
        </p:spPr>
        <p:txBody>
          <a:bodyPr wrap="square" rtlCol="0">
            <a:spAutoFit/>
          </a:bodyPr>
          <a:lstStyle/>
          <a:p>
            <a:r>
              <a:rPr lang="en-US" altLang="zh-CN" sz="3200" b="1">
                <a:solidFill>
                  <a:srgbClr val="FF0000"/>
                </a:solidFill>
              </a:rPr>
              <a:t>B.</a:t>
            </a:r>
            <a:r>
              <a:rPr lang="zh-CN" altLang="en-US" sz="3200" b="1">
                <a:solidFill>
                  <a:srgbClr val="FF0000"/>
                </a:solidFill>
              </a:rPr>
              <a:t> 蒙特卡洛正则化</a:t>
            </a:r>
            <a:endParaRPr lang="en-US" altLang="zh-CN" sz="3200" b="1">
              <a:solidFill>
                <a:srgbClr val="FF0000"/>
              </a:solidFill>
            </a:endParaRPr>
          </a:p>
        </p:txBody>
      </p:sp>
      <p:grpSp>
        <p:nvGrpSpPr>
          <p:cNvPr id="8" name="组合 7">
            <a:extLst>
              <a:ext uri="{FF2B5EF4-FFF2-40B4-BE49-F238E27FC236}">
                <a16:creationId xmlns:a16="http://schemas.microsoft.com/office/drawing/2014/main" id="{2DF6AD8E-0A97-54E8-2979-5F490DEF31F5}"/>
              </a:ext>
            </a:extLst>
          </p:cNvPr>
          <p:cNvGrpSpPr/>
          <p:nvPr/>
        </p:nvGrpSpPr>
        <p:grpSpPr>
          <a:xfrm>
            <a:off x="288118" y="1552882"/>
            <a:ext cx="7464112" cy="2223895"/>
            <a:chOff x="1841725" y="1449393"/>
            <a:chExt cx="8388125" cy="2289284"/>
          </a:xfrm>
        </p:grpSpPr>
        <p:pic>
          <p:nvPicPr>
            <p:cNvPr id="5" name="图片 4">
              <a:extLst>
                <a:ext uri="{FF2B5EF4-FFF2-40B4-BE49-F238E27FC236}">
                  <a16:creationId xmlns:a16="http://schemas.microsoft.com/office/drawing/2014/main" id="{A68AF644-46DD-AE63-FB68-C950FCB5AD0E}"/>
                </a:ext>
              </a:extLst>
            </p:cNvPr>
            <p:cNvPicPr>
              <a:picLocks noChangeAspect="1"/>
            </p:cNvPicPr>
            <p:nvPr/>
          </p:nvPicPr>
          <p:blipFill>
            <a:blip r:embed="rId2"/>
            <a:stretch>
              <a:fillRect/>
            </a:stretch>
          </p:blipFill>
          <p:spPr>
            <a:xfrm>
              <a:off x="1841725" y="3196624"/>
              <a:ext cx="8388125" cy="542053"/>
            </a:xfrm>
            <a:prstGeom prst="rect">
              <a:avLst/>
            </a:prstGeom>
          </p:spPr>
        </p:pic>
        <p:pic>
          <p:nvPicPr>
            <p:cNvPr id="7" name="图片 6">
              <a:extLst>
                <a:ext uri="{FF2B5EF4-FFF2-40B4-BE49-F238E27FC236}">
                  <a16:creationId xmlns:a16="http://schemas.microsoft.com/office/drawing/2014/main" id="{742EB427-6D09-EDC9-D12F-1955C4C07424}"/>
                </a:ext>
              </a:extLst>
            </p:cNvPr>
            <p:cNvPicPr>
              <a:picLocks noChangeAspect="1"/>
            </p:cNvPicPr>
            <p:nvPr/>
          </p:nvPicPr>
          <p:blipFill>
            <a:blip r:embed="rId3"/>
            <a:stretch>
              <a:fillRect/>
            </a:stretch>
          </p:blipFill>
          <p:spPr>
            <a:xfrm>
              <a:off x="2022587" y="1449393"/>
              <a:ext cx="7940563" cy="1750675"/>
            </a:xfrm>
            <a:prstGeom prst="rect">
              <a:avLst/>
            </a:prstGeom>
          </p:spPr>
        </p:pic>
      </p:grpSp>
      <p:pic>
        <p:nvPicPr>
          <p:cNvPr id="9" name="图片 8">
            <a:extLst>
              <a:ext uri="{FF2B5EF4-FFF2-40B4-BE49-F238E27FC236}">
                <a16:creationId xmlns:a16="http://schemas.microsoft.com/office/drawing/2014/main" id="{5DCB9388-67B6-68E2-E697-B282776A2C55}"/>
              </a:ext>
            </a:extLst>
          </p:cNvPr>
          <p:cNvPicPr>
            <a:picLocks noChangeAspect="1"/>
          </p:cNvPicPr>
          <p:nvPr/>
        </p:nvPicPr>
        <p:blipFill>
          <a:blip r:embed="rId4"/>
          <a:stretch>
            <a:fillRect/>
          </a:stretch>
        </p:blipFill>
        <p:spPr>
          <a:xfrm>
            <a:off x="1078724" y="4134819"/>
            <a:ext cx="5457087" cy="2216770"/>
          </a:xfrm>
          <a:prstGeom prst="rect">
            <a:avLst/>
          </a:prstGeom>
        </p:spPr>
      </p:pic>
      <p:sp>
        <p:nvSpPr>
          <p:cNvPr id="11" name="文本框 10">
            <a:extLst>
              <a:ext uri="{FF2B5EF4-FFF2-40B4-BE49-F238E27FC236}">
                <a16:creationId xmlns:a16="http://schemas.microsoft.com/office/drawing/2014/main" id="{F44B5B85-985B-B55A-DC5E-A56AFF31D91B}"/>
              </a:ext>
            </a:extLst>
          </p:cNvPr>
          <p:cNvSpPr txBox="1"/>
          <p:nvPr/>
        </p:nvSpPr>
        <p:spPr>
          <a:xfrm>
            <a:off x="2434873" y="3811344"/>
            <a:ext cx="2744787" cy="369332"/>
          </a:xfrm>
          <a:prstGeom prst="rect">
            <a:avLst/>
          </a:prstGeom>
          <a:noFill/>
        </p:spPr>
        <p:txBody>
          <a:bodyPr wrap="square">
            <a:spAutoFit/>
          </a:bodyPr>
          <a:lstStyle/>
          <a:p>
            <a:r>
              <a:rPr lang="en-US" altLang="zh-CN" b="1"/>
              <a:t>Step IV</a:t>
            </a:r>
            <a:r>
              <a:rPr lang="zh-CN" altLang="en-US" b="1"/>
              <a:t>：添加随机噪声</a:t>
            </a:r>
          </a:p>
        </p:txBody>
      </p:sp>
      <p:cxnSp>
        <p:nvCxnSpPr>
          <p:cNvPr id="14" name="连接符: 曲线 13">
            <a:extLst>
              <a:ext uri="{FF2B5EF4-FFF2-40B4-BE49-F238E27FC236}">
                <a16:creationId xmlns:a16="http://schemas.microsoft.com/office/drawing/2014/main" id="{79E1BF0C-E6CD-633F-9975-8C11040EA785}"/>
              </a:ext>
            </a:extLst>
          </p:cNvPr>
          <p:cNvCxnSpPr>
            <a:cxnSpLocks/>
          </p:cNvCxnSpPr>
          <p:nvPr/>
        </p:nvCxnSpPr>
        <p:spPr>
          <a:xfrm>
            <a:off x="1184213" y="3118860"/>
            <a:ext cx="1060361" cy="1038215"/>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5DA7D08B-7D27-23FE-DC35-A843D9B940C6}"/>
              </a:ext>
            </a:extLst>
          </p:cNvPr>
          <p:cNvGrpSpPr/>
          <p:nvPr/>
        </p:nvGrpSpPr>
        <p:grpSpPr>
          <a:xfrm>
            <a:off x="8250065" y="2184951"/>
            <a:ext cx="3412489" cy="1244049"/>
            <a:chOff x="8330453" y="2033885"/>
            <a:chExt cx="3412489" cy="1244049"/>
          </a:xfrm>
        </p:grpSpPr>
        <p:pic>
          <p:nvPicPr>
            <p:cNvPr id="19" name="图片 18">
              <a:extLst>
                <a:ext uri="{FF2B5EF4-FFF2-40B4-BE49-F238E27FC236}">
                  <a16:creationId xmlns:a16="http://schemas.microsoft.com/office/drawing/2014/main" id="{3DDAB3AE-D6BA-ED99-1F23-0786150A469B}"/>
                </a:ext>
              </a:extLst>
            </p:cNvPr>
            <p:cNvPicPr>
              <a:picLocks noChangeAspect="1"/>
            </p:cNvPicPr>
            <p:nvPr/>
          </p:nvPicPr>
          <p:blipFill>
            <a:blip r:embed="rId5"/>
            <a:stretch>
              <a:fillRect/>
            </a:stretch>
          </p:blipFill>
          <p:spPr>
            <a:xfrm>
              <a:off x="8398227" y="2526388"/>
              <a:ext cx="3344715" cy="751546"/>
            </a:xfrm>
            <a:prstGeom prst="rect">
              <a:avLst/>
            </a:prstGeom>
          </p:spPr>
        </p:pic>
        <p:sp>
          <p:nvSpPr>
            <p:cNvPr id="23" name="文本框 22">
              <a:extLst>
                <a:ext uri="{FF2B5EF4-FFF2-40B4-BE49-F238E27FC236}">
                  <a16:creationId xmlns:a16="http://schemas.microsoft.com/office/drawing/2014/main" id="{CAA6C33F-6DE3-59A5-192F-7E96B0E6DE24}"/>
                </a:ext>
              </a:extLst>
            </p:cNvPr>
            <p:cNvSpPr txBox="1"/>
            <p:nvPr/>
          </p:nvSpPr>
          <p:spPr>
            <a:xfrm>
              <a:off x="8330453" y="2033885"/>
              <a:ext cx="2864224" cy="369332"/>
            </a:xfrm>
            <a:prstGeom prst="rect">
              <a:avLst/>
            </a:prstGeom>
            <a:noFill/>
          </p:spPr>
          <p:txBody>
            <a:bodyPr wrap="square">
              <a:spAutoFit/>
            </a:bodyPr>
            <a:lstStyle/>
            <a:p>
              <a:r>
                <a:rPr lang="en-US" altLang="zh-CN" b="1"/>
                <a:t>Step V</a:t>
              </a:r>
              <a:r>
                <a:rPr lang="zh-CN" altLang="en-US" b="1"/>
                <a:t>：蒙特卡洛正则化</a:t>
              </a:r>
            </a:p>
          </p:txBody>
        </p:sp>
      </p:grpSp>
      <p:sp>
        <p:nvSpPr>
          <p:cNvPr id="29" name="文本框 28">
            <a:extLst>
              <a:ext uri="{FF2B5EF4-FFF2-40B4-BE49-F238E27FC236}">
                <a16:creationId xmlns:a16="http://schemas.microsoft.com/office/drawing/2014/main" id="{FB798D1B-4360-4795-37D5-C70162C56D13}"/>
              </a:ext>
            </a:extLst>
          </p:cNvPr>
          <p:cNvSpPr txBox="1"/>
          <p:nvPr/>
        </p:nvSpPr>
        <p:spPr>
          <a:xfrm>
            <a:off x="7004911" y="4658787"/>
            <a:ext cx="2786634" cy="646331"/>
          </a:xfrm>
          <a:prstGeom prst="rect">
            <a:avLst/>
          </a:prstGeom>
          <a:noFill/>
        </p:spPr>
        <p:txBody>
          <a:bodyPr wrap="square">
            <a:spAutoFit/>
          </a:bodyPr>
          <a:lstStyle/>
          <a:p>
            <a:r>
              <a:rPr lang="zh-CN" altLang="en-US" b="1">
                <a:solidFill>
                  <a:srgbClr val="3E75B6"/>
                </a:solidFill>
              </a:rPr>
              <a:t>减少边缘误分类</a:t>
            </a:r>
            <a:endParaRPr lang="en-US" altLang="zh-CN" b="1">
              <a:solidFill>
                <a:srgbClr val="3E75B6"/>
              </a:solidFill>
            </a:endParaRPr>
          </a:p>
          <a:p>
            <a:r>
              <a:rPr lang="zh-CN" altLang="en-US" b="1">
                <a:solidFill>
                  <a:srgbClr val="3E75B6"/>
                </a:solidFill>
              </a:rPr>
              <a:t>提高目标区域的分割精度</a:t>
            </a:r>
          </a:p>
        </p:txBody>
      </p:sp>
    </p:spTree>
    <p:extLst>
      <p:ext uri="{BB962C8B-B14F-4D97-AF65-F5344CB8AC3E}">
        <p14:creationId xmlns:p14="http://schemas.microsoft.com/office/powerpoint/2010/main" val="4017319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03531-D162-9056-2D0B-DFB912F06A2F}"/>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14719F9F-A8EF-8490-7100-3F5F695A7CC7}"/>
              </a:ext>
            </a:extLst>
          </p:cNvPr>
          <p:cNvSpPr>
            <a:spLocks noGrp="1"/>
          </p:cNvSpPr>
          <p:nvPr>
            <p:ph type="body" sz="quarter" idx="13"/>
          </p:nvPr>
        </p:nvSpPr>
        <p:spPr/>
        <p:txBody>
          <a:bodyPr/>
          <a:lstStyle/>
          <a:p>
            <a:pPr marL="0" indent="0">
              <a:buNone/>
            </a:pPr>
            <a:r>
              <a:rPr lang="en-US" altLang="zh-CN"/>
              <a:t> MCLC</a:t>
            </a:r>
            <a:r>
              <a:rPr lang="zh-CN" altLang="en-US"/>
              <a:t> （蒙特卡洛线性聚类）</a:t>
            </a:r>
          </a:p>
        </p:txBody>
      </p:sp>
      <p:sp>
        <p:nvSpPr>
          <p:cNvPr id="3" name="文本框 2">
            <a:extLst>
              <a:ext uri="{FF2B5EF4-FFF2-40B4-BE49-F238E27FC236}">
                <a16:creationId xmlns:a16="http://schemas.microsoft.com/office/drawing/2014/main" id="{DE64D50A-865F-D300-6AB7-70EA75633A89}"/>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arXiv:2304.04442v1 [cs.CV] 10 Apr 2023</a:t>
            </a:r>
            <a:r>
              <a:rPr lang="zh-CN" altLang="en-US" b="1">
                <a:solidFill>
                  <a:schemeClr val="bg1">
                    <a:lumMod val="65000"/>
                  </a:schemeClr>
                </a:solidFill>
              </a:rPr>
              <a:t>（</a:t>
            </a:r>
            <a:r>
              <a:rPr lang="en-US" altLang="zh-CN" b="1">
                <a:solidFill>
                  <a:schemeClr val="bg1">
                    <a:lumMod val="65000"/>
                  </a:schemeClr>
                </a:solidFill>
              </a:rPr>
              <a:t>ICCV 2023</a:t>
            </a:r>
            <a:r>
              <a:rPr lang="zh-CN" altLang="en-US" b="1">
                <a:solidFill>
                  <a:schemeClr val="bg1">
                    <a:lumMod val="65000"/>
                  </a:schemeClr>
                </a:solidFill>
              </a:rPr>
              <a:t>）</a:t>
            </a:r>
          </a:p>
        </p:txBody>
      </p:sp>
      <p:sp>
        <p:nvSpPr>
          <p:cNvPr id="4" name="文本框 3">
            <a:extLst>
              <a:ext uri="{FF2B5EF4-FFF2-40B4-BE49-F238E27FC236}">
                <a16:creationId xmlns:a16="http://schemas.microsoft.com/office/drawing/2014/main" id="{95619902-21D3-84FC-C9DE-C8EBA1AB66EE}"/>
              </a:ext>
            </a:extLst>
          </p:cNvPr>
          <p:cNvSpPr txBox="1"/>
          <p:nvPr/>
        </p:nvSpPr>
        <p:spPr>
          <a:xfrm>
            <a:off x="362076" y="850907"/>
            <a:ext cx="5043641" cy="583007"/>
          </a:xfrm>
          <a:prstGeom prst="rect">
            <a:avLst/>
          </a:prstGeom>
          <a:noFill/>
        </p:spPr>
        <p:txBody>
          <a:bodyPr wrap="square" rtlCol="0">
            <a:spAutoFit/>
          </a:bodyPr>
          <a:lstStyle/>
          <a:p>
            <a:r>
              <a:rPr lang="en-US" altLang="zh-CN" sz="3200" b="1">
                <a:solidFill>
                  <a:srgbClr val="FF0000"/>
                </a:solidFill>
              </a:rPr>
              <a:t>B.</a:t>
            </a:r>
            <a:r>
              <a:rPr lang="zh-CN" altLang="en-US" sz="3200" b="1">
                <a:solidFill>
                  <a:srgbClr val="FF0000"/>
                </a:solidFill>
              </a:rPr>
              <a:t> 蒙特卡洛正则化</a:t>
            </a:r>
            <a:endParaRPr lang="en-US" altLang="zh-CN" sz="3200" b="1">
              <a:solidFill>
                <a:srgbClr val="FF0000"/>
              </a:solidFill>
            </a:endParaRPr>
          </a:p>
        </p:txBody>
      </p:sp>
      <p:pic>
        <p:nvPicPr>
          <p:cNvPr id="10" name="图片 9">
            <a:extLst>
              <a:ext uri="{FF2B5EF4-FFF2-40B4-BE49-F238E27FC236}">
                <a16:creationId xmlns:a16="http://schemas.microsoft.com/office/drawing/2014/main" id="{9A593C8B-0F5C-25BF-0859-D80240E5151C}"/>
              </a:ext>
            </a:extLst>
          </p:cNvPr>
          <p:cNvPicPr>
            <a:picLocks noChangeAspect="1"/>
          </p:cNvPicPr>
          <p:nvPr/>
        </p:nvPicPr>
        <p:blipFill>
          <a:blip r:embed="rId2"/>
          <a:stretch>
            <a:fillRect/>
          </a:stretch>
        </p:blipFill>
        <p:spPr>
          <a:xfrm>
            <a:off x="1516942" y="3675466"/>
            <a:ext cx="9158116" cy="2313715"/>
          </a:xfrm>
          <a:prstGeom prst="rect">
            <a:avLst/>
          </a:prstGeom>
        </p:spPr>
      </p:pic>
      <p:grpSp>
        <p:nvGrpSpPr>
          <p:cNvPr id="5" name="组合 4">
            <a:extLst>
              <a:ext uri="{FF2B5EF4-FFF2-40B4-BE49-F238E27FC236}">
                <a16:creationId xmlns:a16="http://schemas.microsoft.com/office/drawing/2014/main" id="{ECECD31B-99B3-C9A0-C25A-9A0E4CD0FD24}"/>
              </a:ext>
            </a:extLst>
          </p:cNvPr>
          <p:cNvGrpSpPr/>
          <p:nvPr/>
        </p:nvGrpSpPr>
        <p:grpSpPr>
          <a:xfrm>
            <a:off x="2560980" y="1531024"/>
            <a:ext cx="7070040" cy="1976110"/>
            <a:chOff x="1841725" y="1449393"/>
            <a:chExt cx="8388125" cy="2289284"/>
          </a:xfrm>
        </p:grpSpPr>
        <p:pic>
          <p:nvPicPr>
            <p:cNvPr id="6" name="图片 5">
              <a:extLst>
                <a:ext uri="{FF2B5EF4-FFF2-40B4-BE49-F238E27FC236}">
                  <a16:creationId xmlns:a16="http://schemas.microsoft.com/office/drawing/2014/main" id="{4B730BCE-4D1F-C0B1-9C63-10D603CBD104}"/>
                </a:ext>
              </a:extLst>
            </p:cNvPr>
            <p:cNvPicPr>
              <a:picLocks noChangeAspect="1"/>
            </p:cNvPicPr>
            <p:nvPr/>
          </p:nvPicPr>
          <p:blipFill>
            <a:blip r:embed="rId3"/>
            <a:stretch>
              <a:fillRect/>
            </a:stretch>
          </p:blipFill>
          <p:spPr>
            <a:xfrm>
              <a:off x="1841725" y="3196624"/>
              <a:ext cx="8388125" cy="542053"/>
            </a:xfrm>
            <a:prstGeom prst="rect">
              <a:avLst/>
            </a:prstGeom>
          </p:spPr>
        </p:pic>
        <p:pic>
          <p:nvPicPr>
            <p:cNvPr id="7" name="图片 6">
              <a:extLst>
                <a:ext uri="{FF2B5EF4-FFF2-40B4-BE49-F238E27FC236}">
                  <a16:creationId xmlns:a16="http://schemas.microsoft.com/office/drawing/2014/main" id="{6B42C0C8-FE62-BFB5-454A-64456EFA7131}"/>
                </a:ext>
              </a:extLst>
            </p:cNvPr>
            <p:cNvPicPr>
              <a:picLocks noChangeAspect="1"/>
            </p:cNvPicPr>
            <p:nvPr/>
          </p:nvPicPr>
          <p:blipFill>
            <a:blip r:embed="rId4"/>
            <a:stretch>
              <a:fillRect/>
            </a:stretch>
          </p:blipFill>
          <p:spPr>
            <a:xfrm>
              <a:off x="2022587" y="1449393"/>
              <a:ext cx="7940563" cy="1750675"/>
            </a:xfrm>
            <a:prstGeom prst="rect">
              <a:avLst/>
            </a:prstGeom>
          </p:spPr>
        </p:pic>
      </p:grpSp>
    </p:spTree>
    <p:extLst>
      <p:ext uri="{BB962C8B-B14F-4D97-AF65-F5344CB8AC3E}">
        <p14:creationId xmlns:p14="http://schemas.microsoft.com/office/powerpoint/2010/main" val="1286778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6C42E-E42D-6895-121F-0F0EEFAA936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AC6C6EB-118E-D1EA-A9B2-3694E862FEDA}"/>
              </a:ext>
            </a:extLst>
          </p:cNvPr>
          <p:cNvSpPr>
            <a:spLocks noGrp="1"/>
          </p:cNvSpPr>
          <p:nvPr>
            <p:ph type="body" sz="quarter" idx="13"/>
          </p:nvPr>
        </p:nvSpPr>
        <p:spPr/>
        <p:txBody>
          <a:bodyPr/>
          <a:lstStyle/>
          <a:p>
            <a:pPr marL="0" indent="0">
              <a:buNone/>
            </a:pPr>
            <a:r>
              <a:rPr lang="en-US" altLang="zh-CN"/>
              <a:t> MCLC</a:t>
            </a:r>
            <a:r>
              <a:rPr lang="zh-CN" altLang="en-US"/>
              <a:t> （蒙特卡洛线性聚类）</a:t>
            </a:r>
          </a:p>
        </p:txBody>
      </p:sp>
      <p:sp>
        <p:nvSpPr>
          <p:cNvPr id="3" name="文本框 2">
            <a:extLst>
              <a:ext uri="{FF2B5EF4-FFF2-40B4-BE49-F238E27FC236}">
                <a16:creationId xmlns:a16="http://schemas.microsoft.com/office/drawing/2014/main" id="{86686DC0-A0EE-DD18-1B5E-D356C80334FC}"/>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arXiv:2304.04442v1 [cs.CV] 10 Apr 2023</a:t>
            </a:r>
            <a:r>
              <a:rPr lang="zh-CN" altLang="en-US" b="1">
                <a:solidFill>
                  <a:schemeClr val="bg1">
                    <a:lumMod val="65000"/>
                  </a:schemeClr>
                </a:solidFill>
              </a:rPr>
              <a:t>（</a:t>
            </a:r>
            <a:r>
              <a:rPr lang="en-US" altLang="zh-CN" b="1">
                <a:solidFill>
                  <a:schemeClr val="bg1">
                    <a:lumMod val="65000"/>
                  </a:schemeClr>
                </a:solidFill>
              </a:rPr>
              <a:t>ICCV 2023</a:t>
            </a:r>
            <a:r>
              <a:rPr lang="zh-CN" altLang="en-US" b="1">
                <a:solidFill>
                  <a:schemeClr val="bg1">
                    <a:lumMod val="65000"/>
                  </a:schemeClr>
                </a:solidFill>
              </a:rPr>
              <a:t>）</a:t>
            </a:r>
          </a:p>
        </p:txBody>
      </p:sp>
      <p:sp>
        <p:nvSpPr>
          <p:cNvPr id="4" name="文本框 3">
            <a:extLst>
              <a:ext uri="{FF2B5EF4-FFF2-40B4-BE49-F238E27FC236}">
                <a16:creationId xmlns:a16="http://schemas.microsoft.com/office/drawing/2014/main" id="{10E908AF-6A05-1E6A-D862-C4EE2D759AB0}"/>
              </a:ext>
            </a:extLst>
          </p:cNvPr>
          <p:cNvSpPr txBox="1"/>
          <p:nvPr/>
        </p:nvSpPr>
        <p:spPr>
          <a:xfrm>
            <a:off x="362076" y="850907"/>
            <a:ext cx="5043641" cy="584775"/>
          </a:xfrm>
          <a:prstGeom prst="rect">
            <a:avLst/>
          </a:prstGeom>
          <a:noFill/>
        </p:spPr>
        <p:txBody>
          <a:bodyPr wrap="square" rtlCol="0">
            <a:spAutoFit/>
          </a:bodyPr>
          <a:lstStyle/>
          <a:p>
            <a:r>
              <a:rPr lang="en-US" altLang="zh-CN" sz="3200" b="1">
                <a:solidFill>
                  <a:srgbClr val="FF0000"/>
                </a:solidFill>
              </a:rPr>
              <a:t>MC </a:t>
            </a:r>
            <a:r>
              <a:rPr lang="zh-CN" altLang="en-US" sz="3200" b="1">
                <a:solidFill>
                  <a:srgbClr val="FF0000"/>
                </a:solidFill>
              </a:rPr>
              <a:t>正则化的改进效果</a:t>
            </a:r>
            <a:endParaRPr lang="en-US" altLang="zh-CN" sz="3200" b="1">
              <a:solidFill>
                <a:srgbClr val="FF0000"/>
              </a:solidFill>
            </a:endParaRPr>
          </a:p>
        </p:txBody>
      </p:sp>
      <p:pic>
        <p:nvPicPr>
          <p:cNvPr id="6" name="图片 5">
            <a:extLst>
              <a:ext uri="{FF2B5EF4-FFF2-40B4-BE49-F238E27FC236}">
                <a16:creationId xmlns:a16="http://schemas.microsoft.com/office/drawing/2014/main" id="{AA82BF38-1074-9886-276A-44E27D0B3C8F}"/>
              </a:ext>
            </a:extLst>
          </p:cNvPr>
          <p:cNvPicPr>
            <a:picLocks noChangeAspect="1"/>
          </p:cNvPicPr>
          <p:nvPr/>
        </p:nvPicPr>
        <p:blipFill>
          <a:blip r:embed="rId2"/>
          <a:stretch>
            <a:fillRect/>
          </a:stretch>
        </p:blipFill>
        <p:spPr>
          <a:xfrm>
            <a:off x="449626" y="1950668"/>
            <a:ext cx="7860128" cy="3425706"/>
          </a:xfrm>
          <a:prstGeom prst="rect">
            <a:avLst/>
          </a:prstGeom>
        </p:spPr>
      </p:pic>
      <p:sp>
        <p:nvSpPr>
          <p:cNvPr id="8" name="文本框 7">
            <a:extLst>
              <a:ext uri="{FF2B5EF4-FFF2-40B4-BE49-F238E27FC236}">
                <a16:creationId xmlns:a16="http://schemas.microsoft.com/office/drawing/2014/main" id="{2CDB5ECE-2D0B-D5B4-92C0-8AEC73E2939A}"/>
              </a:ext>
            </a:extLst>
          </p:cNvPr>
          <p:cNvSpPr txBox="1"/>
          <p:nvPr/>
        </p:nvSpPr>
        <p:spPr>
          <a:xfrm>
            <a:off x="590875" y="1585323"/>
            <a:ext cx="1505415" cy="338554"/>
          </a:xfrm>
          <a:prstGeom prst="rect">
            <a:avLst/>
          </a:prstGeom>
          <a:noFill/>
        </p:spPr>
        <p:txBody>
          <a:bodyPr wrap="square">
            <a:spAutoFit/>
          </a:bodyPr>
          <a:lstStyle/>
          <a:p>
            <a:r>
              <a:rPr lang="en-US" altLang="zh-CN" sz="1600" b="1">
                <a:solidFill>
                  <a:srgbClr val="3E75B6"/>
                </a:solidFill>
              </a:rPr>
              <a:t>Kmeans </a:t>
            </a:r>
            <a:r>
              <a:rPr lang="zh-CN" altLang="en-US" sz="1600" b="1">
                <a:solidFill>
                  <a:srgbClr val="3E75B6"/>
                </a:solidFill>
              </a:rPr>
              <a:t>聚类</a:t>
            </a:r>
          </a:p>
        </p:txBody>
      </p:sp>
      <p:sp>
        <p:nvSpPr>
          <p:cNvPr id="10" name="文本框 9">
            <a:extLst>
              <a:ext uri="{FF2B5EF4-FFF2-40B4-BE49-F238E27FC236}">
                <a16:creationId xmlns:a16="http://schemas.microsoft.com/office/drawing/2014/main" id="{664E1B9D-618A-7A65-C42B-05F7F90D3F3F}"/>
              </a:ext>
            </a:extLst>
          </p:cNvPr>
          <p:cNvSpPr txBox="1"/>
          <p:nvPr/>
        </p:nvSpPr>
        <p:spPr>
          <a:xfrm>
            <a:off x="3765394" y="1581355"/>
            <a:ext cx="1906860" cy="338554"/>
          </a:xfrm>
          <a:prstGeom prst="rect">
            <a:avLst/>
          </a:prstGeom>
          <a:noFill/>
        </p:spPr>
        <p:txBody>
          <a:bodyPr wrap="square">
            <a:spAutoFit/>
          </a:bodyPr>
          <a:lstStyle/>
          <a:p>
            <a:r>
              <a:rPr lang="en-US" altLang="zh-CN" sz="1600" b="1">
                <a:solidFill>
                  <a:srgbClr val="3E75B6"/>
                </a:solidFill>
              </a:rPr>
              <a:t>SuperPixel </a:t>
            </a:r>
            <a:r>
              <a:rPr lang="zh-CN" altLang="en-US" sz="1600" b="1">
                <a:solidFill>
                  <a:srgbClr val="3E75B6"/>
                </a:solidFill>
              </a:rPr>
              <a:t>超像素</a:t>
            </a:r>
          </a:p>
        </p:txBody>
      </p:sp>
      <p:sp>
        <p:nvSpPr>
          <p:cNvPr id="12" name="文本框 11">
            <a:extLst>
              <a:ext uri="{FF2B5EF4-FFF2-40B4-BE49-F238E27FC236}">
                <a16:creationId xmlns:a16="http://schemas.microsoft.com/office/drawing/2014/main" id="{AC9843C7-F83F-A148-CFBA-37DDC114FB62}"/>
              </a:ext>
            </a:extLst>
          </p:cNvPr>
          <p:cNvSpPr txBox="1"/>
          <p:nvPr/>
        </p:nvSpPr>
        <p:spPr>
          <a:xfrm>
            <a:off x="8866218" y="2891581"/>
            <a:ext cx="2657708" cy="1123384"/>
          </a:xfrm>
          <a:prstGeom prst="rect">
            <a:avLst/>
          </a:prstGeom>
          <a:noFill/>
        </p:spPr>
        <p:txBody>
          <a:bodyPr wrap="square">
            <a:spAutoFit/>
          </a:bodyPr>
          <a:lstStyle/>
          <a:p>
            <a:r>
              <a:rPr lang="en-US" altLang="zh-CN" sz="2000" b="1"/>
              <a:t>MC </a:t>
            </a:r>
            <a:r>
              <a:rPr lang="zh-CN" altLang="en-US" sz="2000" b="1"/>
              <a:t>作用下：</a:t>
            </a:r>
            <a:endParaRPr lang="en-US" altLang="zh-CN" sz="2000" b="1"/>
          </a:p>
          <a:p>
            <a:endParaRPr lang="en-US" altLang="zh-CN" sz="1100" b="1">
              <a:solidFill>
                <a:srgbClr val="3F5398"/>
              </a:solidFill>
            </a:endParaRPr>
          </a:p>
          <a:p>
            <a:r>
              <a:rPr lang="zh-CN" altLang="en-US" b="1">
                <a:solidFill>
                  <a:srgbClr val="3F5398"/>
                </a:solidFill>
              </a:rPr>
              <a:t>目标区域更完整，误分类更少，分割精度更高</a:t>
            </a:r>
            <a:endParaRPr lang="zh-CN" altLang="en-US">
              <a:solidFill>
                <a:srgbClr val="3F5398"/>
              </a:solidFill>
            </a:endParaRPr>
          </a:p>
        </p:txBody>
      </p:sp>
    </p:spTree>
    <p:extLst>
      <p:ext uri="{BB962C8B-B14F-4D97-AF65-F5344CB8AC3E}">
        <p14:creationId xmlns:p14="http://schemas.microsoft.com/office/powerpoint/2010/main" val="346748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DA2B5-B06B-0BC9-3FC8-1942336CDA5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C7A0ED4-11FA-BB11-47F1-5360B1B221A9}"/>
              </a:ext>
            </a:extLst>
          </p:cNvPr>
          <p:cNvSpPr>
            <a:spLocks noGrp="1"/>
          </p:cNvSpPr>
          <p:nvPr>
            <p:ph type="body" sz="quarter" idx="13"/>
          </p:nvPr>
        </p:nvSpPr>
        <p:spPr/>
        <p:txBody>
          <a:bodyPr/>
          <a:lstStyle/>
          <a:p>
            <a:pPr marL="0" indent="0">
              <a:buNone/>
            </a:pPr>
            <a:r>
              <a:rPr lang="en-US" altLang="zh-CN"/>
              <a:t> MCLC</a:t>
            </a:r>
            <a:r>
              <a:rPr lang="zh-CN" altLang="en-US"/>
              <a:t> （蒙特卡洛线性聚类）</a:t>
            </a:r>
          </a:p>
        </p:txBody>
      </p:sp>
      <p:sp>
        <p:nvSpPr>
          <p:cNvPr id="3" name="文本框 2">
            <a:extLst>
              <a:ext uri="{FF2B5EF4-FFF2-40B4-BE49-F238E27FC236}">
                <a16:creationId xmlns:a16="http://schemas.microsoft.com/office/drawing/2014/main" id="{CD45327E-1546-3F0E-CBB5-958B5E078FAD}"/>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arXiv:2304.04442v1 [cs.CV] 10 Apr 2023</a:t>
            </a:r>
            <a:r>
              <a:rPr lang="zh-CN" altLang="en-US" b="1">
                <a:solidFill>
                  <a:schemeClr val="bg1">
                    <a:lumMod val="65000"/>
                  </a:schemeClr>
                </a:solidFill>
              </a:rPr>
              <a:t>（</a:t>
            </a:r>
            <a:r>
              <a:rPr lang="en-US" altLang="zh-CN" b="1">
                <a:solidFill>
                  <a:schemeClr val="bg1">
                    <a:lumMod val="65000"/>
                  </a:schemeClr>
                </a:solidFill>
              </a:rPr>
              <a:t>ICCV 2023</a:t>
            </a:r>
            <a:r>
              <a:rPr lang="zh-CN" altLang="en-US" b="1">
                <a:solidFill>
                  <a:schemeClr val="bg1">
                    <a:lumMod val="65000"/>
                  </a:schemeClr>
                </a:solidFill>
              </a:rPr>
              <a:t>）</a:t>
            </a:r>
          </a:p>
        </p:txBody>
      </p:sp>
      <p:pic>
        <p:nvPicPr>
          <p:cNvPr id="5" name="图片 4">
            <a:extLst>
              <a:ext uri="{FF2B5EF4-FFF2-40B4-BE49-F238E27FC236}">
                <a16:creationId xmlns:a16="http://schemas.microsoft.com/office/drawing/2014/main" id="{C6D1A249-76EA-DB34-3E51-4318E00575FB}"/>
              </a:ext>
            </a:extLst>
          </p:cNvPr>
          <p:cNvPicPr>
            <a:picLocks noChangeAspect="1"/>
          </p:cNvPicPr>
          <p:nvPr/>
        </p:nvPicPr>
        <p:blipFill>
          <a:blip r:embed="rId3"/>
          <a:stretch>
            <a:fillRect/>
          </a:stretch>
        </p:blipFill>
        <p:spPr>
          <a:xfrm>
            <a:off x="3305999" y="1159726"/>
            <a:ext cx="8626748" cy="4913971"/>
          </a:xfrm>
          <a:prstGeom prst="rect">
            <a:avLst/>
          </a:prstGeom>
        </p:spPr>
      </p:pic>
      <p:sp>
        <p:nvSpPr>
          <p:cNvPr id="6" name="文本框 5">
            <a:extLst>
              <a:ext uri="{FF2B5EF4-FFF2-40B4-BE49-F238E27FC236}">
                <a16:creationId xmlns:a16="http://schemas.microsoft.com/office/drawing/2014/main" id="{DA426680-AF69-687E-E547-3C2365D7CAD0}"/>
              </a:ext>
            </a:extLst>
          </p:cNvPr>
          <p:cNvSpPr txBox="1"/>
          <p:nvPr/>
        </p:nvSpPr>
        <p:spPr>
          <a:xfrm>
            <a:off x="362077" y="965141"/>
            <a:ext cx="2795239" cy="584775"/>
          </a:xfrm>
          <a:prstGeom prst="rect">
            <a:avLst/>
          </a:prstGeom>
          <a:noFill/>
        </p:spPr>
        <p:txBody>
          <a:bodyPr wrap="square" rtlCol="0">
            <a:spAutoFit/>
          </a:bodyPr>
          <a:lstStyle/>
          <a:p>
            <a:r>
              <a:rPr lang="zh-CN" altLang="en-US" sz="3200" b="1">
                <a:solidFill>
                  <a:srgbClr val="FF0000"/>
                </a:solidFill>
              </a:rPr>
              <a:t>实验结果</a:t>
            </a:r>
          </a:p>
        </p:txBody>
      </p:sp>
      <p:sp>
        <p:nvSpPr>
          <p:cNvPr id="8" name="文本框 7">
            <a:extLst>
              <a:ext uri="{FF2B5EF4-FFF2-40B4-BE49-F238E27FC236}">
                <a16:creationId xmlns:a16="http://schemas.microsoft.com/office/drawing/2014/main" id="{0920348E-CFDA-12A5-2BF6-F2BC531D16A6}"/>
              </a:ext>
            </a:extLst>
          </p:cNvPr>
          <p:cNvSpPr txBox="1"/>
          <p:nvPr/>
        </p:nvSpPr>
        <p:spPr>
          <a:xfrm>
            <a:off x="666876" y="3021064"/>
            <a:ext cx="2564781" cy="923330"/>
          </a:xfrm>
          <a:prstGeom prst="rect">
            <a:avLst/>
          </a:prstGeom>
          <a:noFill/>
        </p:spPr>
        <p:txBody>
          <a:bodyPr wrap="square" rtlCol="0">
            <a:spAutoFit/>
          </a:bodyPr>
          <a:lstStyle/>
          <a:p>
            <a:r>
              <a:rPr lang="en-US" altLang="zh-CN" b="1"/>
              <a:t>MCLC</a:t>
            </a:r>
            <a:r>
              <a:rPr lang="zh-CN" altLang="en-US" b="1"/>
              <a:t>性能超过绝大多数的</a:t>
            </a:r>
            <a:r>
              <a:rPr lang="zh-CN" altLang="en-US" b="1">
                <a:solidFill>
                  <a:srgbClr val="3F5398"/>
                </a:solidFill>
              </a:rPr>
              <a:t>无监督，全监督，点监督方法。</a:t>
            </a:r>
          </a:p>
        </p:txBody>
      </p:sp>
    </p:spTree>
    <p:extLst>
      <p:ext uri="{BB962C8B-B14F-4D97-AF65-F5344CB8AC3E}">
        <p14:creationId xmlns:p14="http://schemas.microsoft.com/office/powerpoint/2010/main" val="407346933"/>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6C8998F-92D6-F9A8-2F60-BAABA304C0F4}"/>
              </a:ext>
            </a:extLst>
          </p:cNvPr>
          <p:cNvSpPr txBox="1"/>
          <p:nvPr/>
        </p:nvSpPr>
        <p:spPr>
          <a:xfrm>
            <a:off x="908261" y="1419854"/>
            <a:ext cx="10070676" cy="446276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a:solidFill>
                  <a:srgbClr val="3F5398"/>
                </a:solidFill>
              </a:rPr>
              <a:t>单点监督的发展</a:t>
            </a:r>
            <a:endParaRPr lang="en-US" altLang="zh-CN" sz="2400" b="1">
              <a:solidFill>
                <a:srgbClr val="3F5398"/>
              </a:solidFill>
            </a:endParaRPr>
          </a:p>
          <a:p>
            <a:endParaRPr lang="en-US" altLang="zh-CN" sz="1200" b="1">
              <a:solidFill>
                <a:srgbClr val="3F5398"/>
              </a:solidFill>
            </a:endParaRPr>
          </a:p>
          <a:p>
            <a:pPr marL="800100" lvl="1" indent="-342900" algn="just">
              <a:buFont typeface="Arial" panose="020B0604020202020204" pitchFamily="34" charset="0"/>
              <a:buChar char="•"/>
            </a:pPr>
            <a:r>
              <a:rPr lang="zh-CN" altLang="en-US" sz="2000" b="1">
                <a:solidFill>
                  <a:srgbClr val="3F5398"/>
                </a:solidFill>
              </a:rPr>
              <a:t>什么是单点监督？</a:t>
            </a:r>
            <a:endParaRPr lang="en-US" altLang="zh-CN" sz="2000" b="1">
              <a:solidFill>
                <a:srgbClr val="3F5398"/>
              </a:solidFill>
            </a:endParaRPr>
          </a:p>
          <a:p>
            <a:pPr marL="800100" lvl="1" indent="-342900" algn="just">
              <a:buFont typeface="Arial" panose="020B0604020202020204" pitchFamily="34" charset="0"/>
              <a:buChar char="•"/>
            </a:pPr>
            <a:r>
              <a:rPr lang="zh-CN" altLang="en-US" sz="2000" b="1">
                <a:solidFill>
                  <a:srgbClr val="3F5398"/>
                </a:solidFill>
              </a:rPr>
              <a:t>在目标检测上的优势</a:t>
            </a:r>
            <a:endParaRPr lang="en-US" altLang="zh-CN" sz="2000" b="1">
              <a:solidFill>
                <a:srgbClr val="3F5398"/>
              </a:solidFill>
            </a:endParaRPr>
          </a:p>
          <a:p>
            <a:pPr marL="800100" lvl="1" indent="-342900" algn="just">
              <a:buFont typeface="Arial" panose="020B0604020202020204" pitchFamily="34" charset="0"/>
              <a:buChar char="•"/>
            </a:pPr>
            <a:r>
              <a:rPr lang="zh-CN" altLang="en-US" sz="2000" b="1">
                <a:solidFill>
                  <a:srgbClr val="3F5398"/>
                </a:solidFill>
              </a:rPr>
              <a:t>红外小目标的特殊性</a:t>
            </a:r>
            <a:endParaRPr lang="en-US" altLang="zh-CN" sz="2000" b="1">
              <a:solidFill>
                <a:srgbClr val="3F5398"/>
              </a:solidFill>
            </a:endParaRPr>
          </a:p>
          <a:p>
            <a:pPr marL="800100" lvl="1" indent="-342900" algn="just">
              <a:buFont typeface="Arial" panose="020B0604020202020204" pitchFamily="34" charset="0"/>
              <a:buChar char="•"/>
            </a:pPr>
            <a:r>
              <a:rPr lang="zh-CN" altLang="en-US" sz="2000" b="1">
                <a:solidFill>
                  <a:srgbClr val="3F5398"/>
                </a:solidFill>
              </a:rPr>
              <a:t>在红外小目标检测上的价值和创新</a:t>
            </a:r>
            <a:endParaRPr lang="en-US" altLang="zh-CN" sz="2000" b="1">
              <a:solidFill>
                <a:srgbClr val="3F5398"/>
              </a:solidFill>
            </a:endParaRPr>
          </a:p>
          <a:p>
            <a:pPr lvl="1"/>
            <a:endParaRPr lang="en-US" altLang="zh-CN" sz="1200" b="1">
              <a:solidFill>
                <a:srgbClr val="3F5398"/>
              </a:solidFill>
            </a:endParaRPr>
          </a:p>
          <a:p>
            <a:pPr marL="342900" indent="-342900">
              <a:buFont typeface="Wingdings" panose="05000000000000000000" pitchFamily="2" charset="2"/>
              <a:buChar char="n"/>
            </a:pPr>
            <a:r>
              <a:rPr lang="zh-CN" altLang="en-US" sz="2400" b="1">
                <a:solidFill>
                  <a:srgbClr val="3F5398"/>
                </a:solidFill>
              </a:rPr>
              <a:t>单点监督的工作</a:t>
            </a:r>
            <a:endParaRPr lang="en-US" altLang="zh-CN" sz="2400" b="1">
              <a:solidFill>
                <a:srgbClr val="3F5398"/>
              </a:solidFill>
            </a:endParaRPr>
          </a:p>
          <a:p>
            <a:endParaRPr lang="zh-CN" altLang="en-US" sz="1200" b="1">
              <a:solidFill>
                <a:srgbClr val="3F5398"/>
              </a:solidFill>
            </a:endParaRPr>
          </a:p>
          <a:p>
            <a:pPr marL="800100" lvl="1" indent="-342900" algn="just">
              <a:buFont typeface="Arial" panose="020B0604020202020204" pitchFamily="34" charset="0"/>
              <a:buChar char="•"/>
            </a:pPr>
            <a:r>
              <a:rPr lang="en-US" altLang="zh-CN" sz="2000" b="1">
                <a:solidFill>
                  <a:srgbClr val="3F5398"/>
                </a:solidFill>
              </a:rPr>
              <a:t>Mapping Degeneration Meets Label Evolution: Learning Infrared Small Target Detection with Single Point Supervision</a:t>
            </a:r>
            <a:r>
              <a:rPr lang="zh-CN" altLang="en-US" sz="2000" b="1">
                <a:solidFill>
                  <a:srgbClr val="3F5398"/>
                </a:solidFill>
              </a:rPr>
              <a:t>（</a:t>
            </a:r>
            <a:r>
              <a:rPr lang="en-US" altLang="zh-CN" sz="2000" b="1">
                <a:solidFill>
                  <a:srgbClr val="3F5398"/>
                </a:solidFill>
              </a:rPr>
              <a:t>LESPS</a:t>
            </a:r>
            <a:r>
              <a:rPr lang="zh-CN" altLang="en-US" sz="2000" b="1">
                <a:solidFill>
                  <a:srgbClr val="3F5398"/>
                </a:solidFill>
              </a:rPr>
              <a:t>）</a:t>
            </a:r>
            <a:endParaRPr lang="en-US" altLang="zh-CN" sz="2000" b="1">
              <a:solidFill>
                <a:srgbClr val="3F5398"/>
              </a:solidFill>
            </a:endParaRPr>
          </a:p>
          <a:p>
            <a:pPr marL="800100" lvl="1" indent="-342900" algn="just">
              <a:buFont typeface="Arial" panose="020B0604020202020204" pitchFamily="34" charset="0"/>
              <a:buChar char="•"/>
            </a:pPr>
            <a:r>
              <a:rPr lang="en-US" altLang="zh-CN" sz="2000" b="1">
                <a:solidFill>
                  <a:srgbClr val="3F5398"/>
                </a:solidFill>
              </a:rPr>
              <a:t>Monte Carlo Linear Clustering with Single-Point Supervision is Enough for Infrared Small Target Detection</a:t>
            </a:r>
            <a:r>
              <a:rPr lang="zh-CN" altLang="en-US" sz="2000" b="1">
                <a:solidFill>
                  <a:srgbClr val="3F5398"/>
                </a:solidFill>
              </a:rPr>
              <a:t>（</a:t>
            </a:r>
            <a:r>
              <a:rPr lang="en-US" altLang="zh-CN" sz="2000" b="1">
                <a:solidFill>
                  <a:srgbClr val="3F5398"/>
                </a:solidFill>
              </a:rPr>
              <a:t>MCLC</a:t>
            </a:r>
            <a:r>
              <a:rPr lang="zh-CN" altLang="en-US" sz="2000" b="1">
                <a:solidFill>
                  <a:srgbClr val="3F5398"/>
                </a:solidFill>
              </a:rPr>
              <a:t>）</a:t>
            </a:r>
            <a:endParaRPr lang="en-US" altLang="zh-CN" sz="2000" b="1">
              <a:solidFill>
                <a:srgbClr val="3F5398"/>
              </a:solidFill>
            </a:endParaRPr>
          </a:p>
          <a:p>
            <a:pPr marL="800100" lvl="1" indent="-342900" algn="just">
              <a:buFont typeface="Arial" panose="020B0604020202020204" pitchFamily="34" charset="0"/>
              <a:buChar char="•"/>
            </a:pPr>
            <a:r>
              <a:rPr lang="en-US" altLang="zh-CN" sz="2000" b="1">
                <a:solidFill>
                  <a:srgbClr val="3F5398"/>
                </a:solidFill>
              </a:rPr>
              <a:t>Beyond Full Labels: Energy-Double-Guided Single-Point Prompt for Infrared Small Target Label Generation</a:t>
            </a:r>
            <a:r>
              <a:rPr lang="zh-CN" altLang="en-US" sz="2000" b="1">
                <a:solidFill>
                  <a:srgbClr val="3F5398"/>
                </a:solidFill>
              </a:rPr>
              <a:t>（</a:t>
            </a:r>
            <a:r>
              <a:rPr lang="en-US" altLang="zh-CN" sz="2000" b="1">
                <a:solidFill>
                  <a:srgbClr val="3F5398"/>
                </a:solidFill>
              </a:rPr>
              <a:t>EDGSP</a:t>
            </a:r>
            <a:r>
              <a:rPr lang="zh-CN" altLang="en-US" sz="2000" b="1">
                <a:solidFill>
                  <a:srgbClr val="3F5398"/>
                </a:solidFill>
              </a:rPr>
              <a:t>）</a:t>
            </a:r>
            <a:endParaRPr lang="en-US" altLang="zh-CN" sz="2000" b="1">
              <a:solidFill>
                <a:srgbClr val="3F5398"/>
              </a:solidFill>
            </a:endParaRPr>
          </a:p>
        </p:txBody>
      </p:sp>
      <p:sp>
        <p:nvSpPr>
          <p:cNvPr id="5" name="文本框 4">
            <a:extLst>
              <a:ext uri="{FF2B5EF4-FFF2-40B4-BE49-F238E27FC236}">
                <a16:creationId xmlns:a16="http://schemas.microsoft.com/office/drawing/2014/main" id="{A1D071E9-892D-B468-9190-C61702912885}"/>
              </a:ext>
            </a:extLst>
          </p:cNvPr>
          <p:cNvSpPr txBox="1"/>
          <p:nvPr/>
        </p:nvSpPr>
        <p:spPr>
          <a:xfrm>
            <a:off x="190244" y="86476"/>
            <a:ext cx="3056182" cy="707886"/>
          </a:xfrm>
          <a:prstGeom prst="rect">
            <a:avLst/>
          </a:prstGeom>
          <a:noFill/>
        </p:spPr>
        <p:txBody>
          <a:bodyPr wrap="square" rtlCol="0">
            <a:spAutoFit/>
          </a:bodyPr>
          <a:lstStyle/>
          <a:p>
            <a:r>
              <a:rPr lang="zh-CN" altLang="en-US" sz="4000" b="1">
                <a:solidFill>
                  <a:schemeClr val="bg1"/>
                </a:solidFill>
                <a:latin typeface="+mn-ea"/>
                <a:cs typeface="+mj-cs"/>
              </a:rPr>
              <a:t>目 录</a:t>
            </a:r>
          </a:p>
        </p:txBody>
      </p:sp>
      <p:cxnSp>
        <p:nvCxnSpPr>
          <p:cNvPr id="9" name="直接连接符 8">
            <a:extLst>
              <a:ext uri="{FF2B5EF4-FFF2-40B4-BE49-F238E27FC236}">
                <a16:creationId xmlns:a16="http://schemas.microsoft.com/office/drawing/2014/main" id="{49C48E14-ACD9-7AF7-A507-7866C727DA0F}"/>
              </a:ext>
            </a:extLst>
          </p:cNvPr>
          <p:cNvCxnSpPr/>
          <p:nvPr/>
        </p:nvCxnSpPr>
        <p:spPr>
          <a:xfrm>
            <a:off x="0" y="870705"/>
            <a:ext cx="1219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419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5B6EAE5-6586-CB51-5E80-B876A4BFE7BE}"/>
              </a:ext>
            </a:extLst>
          </p:cNvPr>
          <p:cNvSpPr>
            <a:spLocks noGrp="1"/>
          </p:cNvSpPr>
          <p:nvPr>
            <p:ph type="body" sz="quarter" idx="13"/>
          </p:nvPr>
        </p:nvSpPr>
        <p:spPr>
          <a:xfrm>
            <a:off x="-1" y="107830"/>
            <a:ext cx="12192000" cy="583007"/>
          </a:xfrm>
        </p:spPr>
        <p:txBody>
          <a:bodyPr/>
          <a:lstStyle/>
          <a:p>
            <a:pPr marL="0" indent="0">
              <a:buNone/>
            </a:pPr>
            <a:r>
              <a:rPr lang="en-US" altLang="zh-CN"/>
              <a:t> EDGSP</a:t>
            </a:r>
            <a:r>
              <a:rPr lang="zh-CN" altLang="en-US"/>
              <a:t>（能量双引导单点提示）</a:t>
            </a:r>
          </a:p>
        </p:txBody>
      </p:sp>
      <p:sp>
        <p:nvSpPr>
          <p:cNvPr id="7" name="文本框 6">
            <a:extLst>
              <a:ext uri="{FF2B5EF4-FFF2-40B4-BE49-F238E27FC236}">
                <a16:creationId xmlns:a16="http://schemas.microsoft.com/office/drawing/2014/main" id="{38801140-D9DB-4D44-0B64-6D51461264CD}"/>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arXiv:2408.08191v5 [cs.CV] 16 Nov 2024</a:t>
            </a:r>
            <a:endParaRPr lang="zh-CN" altLang="en-US" b="1">
              <a:solidFill>
                <a:schemeClr val="bg1">
                  <a:lumMod val="65000"/>
                </a:schemeClr>
              </a:solidFill>
            </a:endParaRPr>
          </a:p>
        </p:txBody>
      </p:sp>
      <p:sp>
        <p:nvSpPr>
          <p:cNvPr id="8" name="文本框 7">
            <a:extLst>
              <a:ext uri="{FF2B5EF4-FFF2-40B4-BE49-F238E27FC236}">
                <a16:creationId xmlns:a16="http://schemas.microsoft.com/office/drawing/2014/main" id="{22B8349C-EFD1-E1F2-D668-9AFC84D3B7E6}"/>
              </a:ext>
            </a:extLst>
          </p:cNvPr>
          <p:cNvSpPr txBox="1"/>
          <p:nvPr/>
        </p:nvSpPr>
        <p:spPr>
          <a:xfrm>
            <a:off x="1510060" y="768686"/>
            <a:ext cx="9171879" cy="1661993"/>
          </a:xfrm>
          <a:prstGeom prst="rect">
            <a:avLst/>
          </a:prstGeom>
          <a:noFill/>
        </p:spPr>
        <p:txBody>
          <a:bodyPr wrap="square">
            <a:spAutoFit/>
          </a:bodyPr>
          <a:lstStyle/>
          <a:p>
            <a:pPr algn="ctr"/>
            <a:r>
              <a:rPr lang="en-US" altLang="zh-CN" sz="2800" b="1">
                <a:latin typeface="Times New Roman" panose="02020603050405020304" pitchFamily="18" charset="0"/>
                <a:cs typeface="Times New Roman" panose="02020603050405020304" pitchFamily="18" charset="0"/>
              </a:rPr>
              <a:t>Beyond Full Labels: Energy-Double-Guided Single-Point Prompt for Infrared Small Target Label Generation</a:t>
            </a:r>
          </a:p>
          <a:p>
            <a:pPr algn="ctr"/>
            <a:endParaRPr lang="en-US" altLang="zh-CN" sz="1400">
              <a:latin typeface="Times New Roman" panose="02020603050405020304" pitchFamily="18" charset="0"/>
              <a:cs typeface="Times New Roman" panose="02020603050405020304" pitchFamily="18" charset="0"/>
            </a:endParaRPr>
          </a:p>
          <a:p>
            <a:pPr algn="ctr"/>
            <a:r>
              <a:rPr lang="en-US" altLang="zh-CN" sz="1600">
                <a:latin typeface="Times New Roman" panose="02020603050405020304" pitchFamily="18" charset="0"/>
                <a:cs typeface="Times New Roman" panose="02020603050405020304" pitchFamily="18" charset="0"/>
              </a:rPr>
              <a:t>Shuai Yuan, Student Member, IEEE, Hanlin Qin, Member, IEEE, Renke Kou,</a:t>
            </a:r>
          </a:p>
          <a:p>
            <a:pPr algn="ctr"/>
            <a:r>
              <a:rPr lang="en-US" altLang="zh-CN" sz="1600">
                <a:latin typeface="Times New Roman" panose="02020603050405020304" pitchFamily="18" charset="0"/>
                <a:cs typeface="Times New Roman" panose="02020603050405020304" pitchFamily="18" charset="0"/>
              </a:rPr>
              <a:t>Xiang Yan, Member, IEEE, Zechaun Li, Chenxu Peng, Huixin Zhou, Member, IEEE</a:t>
            </a:r>
            <a:endParaRPr lang="zh-CN" altLang="en-US" sz="160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562719BF-685E-3D88-A024-D47125FB18BF}"/>
              </a:ext>
            </a:extLst>
          </p:cNvPr>
          <p:cNvPicPr>
            <a:picLocks noChangeAspect="1"/>
          </p:cNvPicPr>
          <p:nvPr/>
        </p:nvPicPr>
        <p:blipFill>
          <a:blip r:embed="rId2"/>
          <a:stretch>
            <a:fillRect/>
          </a:stretch>
        </p:blipFill>
        <p:spPr>
          <a:xfrm>
            <a:off x="694038" y="2586376"/>
            <a:ext cx="5260713" cy="3294008"/>
          </a:xfrm>
          <a:prstGeom prst="rect">
            <a:avLst/>
          </a:prstGeom>
        </p:spPr>
      </p:pic>
      <p:sp>
        <p:nvSpPr>
          <p:cNvPr id="12" name="文本框 11">
            <a:extLst>
              <a:ext uri="{FF2B5EF4-FFF2-40B4-BE49-F238E27FC236}">
                <a16:creationId xmlns:a16="http://schemas.microsoft.com/office/drawing/2014/main" id="{6C6E5C8A-D258-3DF2-CA70-361251F5FC7F}"/>
              </a:ext>
            </a:extLst>
          </p:cNvPr>
          <p:cNvSpPr txBox="1"/>
          <p:nvPr/>
        </p:nvSpPr>
        <p:spPr>
          <a:xfrm>
            <a:off x="6930483" y="3310027"/>
            <a:ext cx="4339683" cy="369332"/>
          </a:xfrm>
          <a:prstGeom prst="rect">
            <a:avLst/>
          </a:prstGeom>
          <a:noFill/>
        </p:spPr>
        <p:txBody>
          <a:bodyPr wrap="square">
            <a:spAutoFit/>
          </a:bodyPr>
          <a:lstStyle/>
          <a:p>
            <a:r>
              <a:rPr lang="en-US" altLang="zh-CN" b="1"/>
              <a:t>IRSTLG </a:t>
            </a:r>
            <a:r>
              <a:rPr lang="zh-CN" altLang="en-US" b="1"/>
              <a:t>的目标：   </a:t>
            </a:r>
            <a:r>
              <a:rPr lang="zh-CN" altLang="en-US">
                <a:solidFill>
                  <a:srgbClr val="FF0000"/>
                </a:solidFill>
              </a:rPr>
              <a:t>取代像素级手动标注</a:t>
            </a:r>
          </a:p>
        </p:txBody>
      </p:sp>
      <p:sp>
        <p:nvSpPr>
          <p:cNvPr id="14" name="文本框 13">
            <a:extLst>
              <a:ext uri="{FF2B5EF4-FFF2-40B4-BE49-F238E27FC236}">
                <a16:creationId xmlns:a16="http://schemas.microsoft.com/office/drawing/2014/main" id="{42489D58-F748-5B7B-89BA-F011E86507BA}"/>
              </a:ext>
            </a:extLst>
          </p:cNvPr>
          <p:cNvSpPr txBox="1"/>
          <p:nvPr/>
        </p:nvSpPr>
        <p:spPr>
          <a:xfrm>
            <a:off x="6930483" y="3910215"/>
            <a:ext cx="4406590" cy="646331"/>
          </a:xfrm>
          <a:prstGeom prst="rect">
            <a:avLst/>
          </a:prstGeom>
          <a:noFill/>
        </p:spPr>
        <p:txBody>
          <a:bodyPr wrap="square">
            <a:spAutoFit/>
          </a:bodyPr>
          <a:lstStyle/>
          <a:p>
            <a:pPr marL="0" marR="0"/>
            <a:r>
              <a:rPr lang="zh-CN" altLang="en-US" b="1">
                <a:solidFill>
                  <a:srgbClr val="3E75B6"/>
                </a:solidFill>
                <a:effectLst/>
              </a:rPr>
              <a:t>这些自动生成的伪标签是否比检测模型推</a:t>
            </a:r>
          </a:p>
          <a:p>
            <a:pPr marL="0" marR="0"/>
            <a:r>
              <a:rPr lang="zh-CN" altLang="en-US" b="1">
                <a:solidFill>
                  <a:srgbClr val="3E75B6"/>
                </a:solidFill>
                <a:effectLst/>
              </a:rPr>
              <a:t>断出的掩码更准确？</a:t>
            </a:r>
          </a:p>
        </p:txBody>
      </p:sp>
    </p:spTree>
    <p:extLst>
      <p:ext uri="{BB962C8B-B14F-4D97-AF65-F5344CB8AC3E}">
        <p14:creationId xmlns:p14="http://schemas.microsoft.com/office/powerpoint/2010/main" val="353600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D63BBA-3CB9-2913-5A56-4B97FCF55790}"/>
              </a:ext>
            </a:extLst>
          </p:cNvPr>
          <p:cNvSpPr>
            <a:spLocks noGrp="1"/>
          </p:cNvSpPr>
          <p:nvPr>
            <p:ph type="body" sz="quarter" idx="13"/>
          </p:nvPr>
        </p:nvSpPr>
        <p:spPr/>
        <p:txBody>
          <a:bodyPr/>
          <a:lstStyle/>
          <a:p>
            <a:pPr marL="0" indent="0">
              <a:buNone/>
            </a:pPr>
            <a:r>
              <a:rPr lang="en-US" altLang="zh-CN"/>
              <a:t> EDGSP</a:t>
            </a:r>
            <a:r>
              <a:rPr lang="zh-CN" altLang="en-US"/>
              <a:t>（能量双引导单点提示）</a:t>
            </a:r>
          </a:p>
        </p:txBody>
      </p:sp>
      <p:sp>
        <p:nvSpPr>
          <p:cNvPr id="4" name="文本框 3">
            <a:extLst>
              <a:ext uri="{FF2B5EF4-FFF2-40B4-BE49-F238E27FC236}">
                <a16:creationId xmlns:a16="http://schemas.microsoft.com/office/drawing/2014/main" id="{B7299D96-E18C-74D0-0050-7D3F292085A4}"/>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arXiv:2408.08191v5 [cs.CV] 16 Nov 2024</a:t>
            </a:r>
            <a:endParaRPr lang="zh-CN" altLang="en-US" b="1">
              <a:solidFill>
                <a:schemeClr val="bg1">
                  <a:lumMod val="65000"/>
                </a:schemeClr>
              </a:solidFill>
            </a:endParaRPr>
          </a:p>
        </p:txBody>
      </p:sp>
      <p:pic>
        <p:nvPicPr>
          <p:cNvPr id="6" name="图片 5">
            <a:extLst>
              <a:ext uri="{FF2B5EF4-FFF2-40B4-BE49-F238E27FC236}">
                <a16:creationId xmlns:a16="http://schemas.microsoft.com/office/drawing/2014/main" id="{CE57058E-D4C8-7BF4-BFA0-BC5BD16A8AB1}"/>
              </a:ext>
            </a:extLst>
          </p:cNvPr>
          <p:cNvPicPr>
            <a:picLocks noChangeAspect="1"/>
          </p:cNvPicPr>
          <p:nvPr/>
        </p:nvPicPr>
        <p:blipFill>
          <a:blip r:embed="rId2"/>
          <a:stretch>
            <a:fillRect/>
          </a:stretch>
        </p:blipFill>
        <p:spPr>
          <a:xfrm>
            <a:off x="362077" y="1683181"/>
            <a:ext cx="11433717" cy="2651471"/>
          </a:xfrm>
          <a:prstGeom prst="rect">
            <a:avLst/>
          </a:prstGeom>
        </p:spPr>
      </p:pic>
      <p:sp>
        <p:nvSpPr>
          <p:cNvPr id="7" name="文本框 6">
            <a:extLst>
              <a:ext uri="{FF2B5EF4-FFF2-40B4-BE49-F238E27FC236}">
                <a16:creationId xmlns:a16="http://schemas.microsoft.com/office/drawing/2014/main" id="{EC9463D6-7787-FCF7-F563-3E0459410571}"/>
              </a:ext>
            </a:extLst>
          </p:cNvPr>
          <p:cNvSpPr txBox="1"/>
          <p:nvPr/>
        </p:nvSpPr>
        <p:spPr>
          <a:xfrm>
            <a:off x="362077" y="965141"/>
            <a:ext cx="2795239" cy="584775"/>
          </a:xfrm>
          <a:prstGeom prst="rect">
            <a:avLst/>
          </a:prstGeom>
          <a:noFill/>
        </p:spPr>
        <p:txBody>
          <a:bodyPr wrap="square" rtlCol="0">
            <a:spAutoFit/>
          </a:bodyPr>
          <a:lstStyle/>
          <a:p>
            <a:r>
              <a:rPr lang="zh-CN" altLang="en-US" sz="3200" b="1">
                <a:solidFill>
                  <a:srgbClr val="FF0000"/>
                </a:solidFill>
              </a:rPr>
              <a:t>模块组成</a:t>
            </a:r>
          </a:p>
        </p:txBody>
      </p:sp>
      <p:sp>
        <p:nvSpPr>
          <p:cNvPr id="9" name="文本框 8">
            <a:extLst>
              <a:ext uri="{FF2B5EF4-FFF2-40B4-BE49-F238E27FC236}">
                <a16:creationId xmlns:a16="http://schemas.microsoft.com/office/drawing/2014/main" id="{05DAB68C-2FA2-BFCE-242B-65E0CBE82C5C}"/>
              </a:ext>
            </a:extLst>
          </p:cNvPr>
          <p:cNvSpPr txBox="1"/>
          <p:nvPr/>
        </p:nvSpPr>
        <p:spPr>
          <a:xfrm>
            <a:off x="580409" y="4782763"/>
            <a:ext cx="3126809" cy="630942"/>
          </a:xfrm>
          <a:prstGeom prst="rect">
            <a:avLst/>
          </a:prstGeom>
          <a:noFill/>
        </p:spPr>
        <p:txBody>
          <a:bodyPr wrap="square">
            <a:spAutoFit/>
          </a:bodyPr>
          <a:lstStyle/>
          <a:p>
            <a:pPr>
              <a:lnSpc>
                <a:spcPts val="2100"/>
              </a:lnSpc>
              <a:spcBef>
                <a:spcPts val="1200"/>
              </a:spcBef>
              <a:spcAft>
                <a:spcPts val="375"/>
              </a:spcAft>
            </a:pPr>
            <a:r>
              <a:rPr lang="en-US" altLang="zh-CN" b="1">
                <a:effectLst/>
              </a:rPr>
              <a:t>A</a:t>
            </a:r>
            <a:r>
              <a:rPr lang="en-US" altLang="zh-CN" b="1"/>
              <a:t>.  </a:t>
            </a:r>
            <a:r>
              <a:rPr lang="zh-CN" altLang="en-US" b="1">
                <a:effectLst/>
              </a:rPr>
              <a:t>目标能量初始化（</a:t>
            </a:r>
            <a:r>
              <a:rPr lang="en-US" altLang="zh-CN" b="1">
                <a:effectLst/>
              </a:rPr>
              <a:t>TEI</a:t>
            </a:r>
            <a:r>
              <a:rPr lang="zh-CN" altLang="en-US" b="1">
                <a:effectLst/>
              </a:rPr>
              <a:t>）</a:t>
            </a:r>
            <a:r>
              <a:rPr lang="zh-CN" altLang="en-US" b="1"/>
              <a:t>：   初始化目标轮廓</a:t>
            </a:r>
            <a:endParaRPr lang="zh-CN" altLang="en-US"/>
          </a:p>
        </p:txBody>
      </p:sp>
      <p:sp>
        <p:nvSpPr>
          <p:cNvPr id="10" name="文本框 9">
            <a:extLst>
              <a:ext uri="{FF2B5EF4-FFF2-40B4-BE49-F238E27FC236}">
                <a16:creationId xmlns:a16="http://schemas.microsoft.com/office/drawing/2014/main" id="{5147D5B0-1626-6499-5BE6-98C566A21E8B}"/>
              </a:ext>
            </a:extLst>
          </p:cNvPr>
          <p:cNvSpPr txBox="1"/>
          <p:nvPr/>
        </p:nvSpPr>
        <p:spPr>
          <a:xfrm>
            <a:off x="4010357" y="4782762"/>
            <a:ext cx="2652714" cy="630942"/>
          </a:xfrm>
          <a:prstGeom prst="rect">
            <a:avLst/>
          </a:prstGeom>
          <a:noFill/>
        </p:spPr>
        <p:txBody>
          <a:bodyPr wrap="square">
            <a:spAutoFit/>
          </a:bodyPr>
          <a:lstStyle/>
          <a:p>
            <a:pPr marL="0" marR="0">
              <a:lnSpc>
                <a:spcPts val="2100"/>
              </a:lnSpc>
              <a:spcBef>
                <a:spcPts val="1200"/>
              </a:spcBef>
              <a:spcAft>
                <a:spcPts val="375"/>
              </a:spcAft>
            </a:pPr>
            <a:r>
              <a:rPr lang="en-US" altLang="zh-CN" b="1">
                <a:effectLst/>
              </a:rPr>
              <a:t>B.  </a:t>
            </a:r>
            <a:r>
              <a:rPr lang="zh-CN" altLang="en-US" b="1">
                <a:effectLst/>
              </a:rPr>
              <a:t>双提示嵌入（</a:t>
            </a:r>
            <a:r>
              <a:rPr lang="en-US" altLang="zh-CN" b="1">
                <a:effectLst/>
              </a:rPr>
              <a:t>DPE</a:t>
            </a:r>
            <a:r>
              <a:rPr lang="zh-CN" altLang="en-US" b="1">
                <a:effectLst/>
              </a:rPr>
              <a:t>）</a:t>
            </a:r>
            <a:r>
              <a:rPr lang="zh-CN" altLang="en-US" b="1"/>
              <a:t>：     分离相邻目标</a:t>
            </a:r>
            <a:endParaRPr lang="zh-CN" altLang="en-US"/>
          </a:p>
        </p:txBody>
      </p:sp>
      <p:sp>
        <p:nvSpPr>
          <p:cNvPr id="11" name="文本框 10">
            <a:extLst>
              <a:ext uri="{FF2B5EF4-FFF2-40B4-BE49-F238E27FC236}">
                <a16:creationId xmlns:a16="http://schemas.microsoft.com/office/drawing/2014/main" id="{C478B748-134A-125D-EE23-8049056E2411}"/>
              </a:ext>
            </a:extLst>
          </p:cNvPr>
          <p:cNvSpPr txBox="1"/>
          <p:nvPr/>
        </p:nvSpPr>
        <p:spPr>
          <a:xfrm>
            <a:off x="7145146" y="4779536"/>
            <a:ext cx="4210425" cy="630942"/>
          </a:xfrm>
          <a:prstGeom prst="rect">
            <a:avLst/>
          </a:prstGeom>
          <a:noFill/>
        </p:spPr>
        <p:txBody>
          <a:bodyPr wrap="square">
            <a:spAutoFit/>
          </a:bodyPr>
          <a:lstStyle/>
          <a:p>
            <a:pPr marL="0" marR="0">
              <a:lnSpc>
                <a:spcPts val="2100"/>
              </a:lnSpc>
              <a:spcBef>
                <a:spcPts val="1200"/>
              </a:spcBef>
              <a:spcAft>
                <a:spcPts val="375"/>
              </a:spcAft>
            </a:pPr>
            <a:r>
              <a:rPr lang="en-US" altLang="zh-CN" b="1">
                <a:effectLst/>
              </a:rPr>
              <a:t>C. </a:t>
            </a:r>
            <a:r>
              <a:rPr lang="zh-CN" altLang="en-US" b="1">
                <a:effectLst/>
              </a:rPr>
              <a:t>基于 </a:t>
            </a:r>
            <a:r>
              <a:rPr lang="en-US" altLang="zh-CN" b="1">
                <a:effectLst/>
              </a:rPr>
              <a:t>Bounding Box </a:t>
            </a:r>
            <a:r>
              <a:rPr lang="zh-CN" altLang="en-US" b="1">
                <a:effectLst/>
              </a:rPr>
              <a:t>的匹配（</a:t>
            </a:r>
            <a:r>
              <a:rPr lang="en-US" altLang="zh-CN" b="1">
                <a:effectLst/>
              </a:rPr>
              <a:t>BBM</a:t>
            </a:r>
            <a:r>
              <a:rPr lang="zh-CN" altLang="en-US" b="1">
                <a:effectLst/>
              </a:rPr>
              <a:t>）</a:t>
            </a:r>
            <a:r>
              <a:rPr lang="en-US" altLang="zh-CN" b="1">
                <a:effectLst/>
              </a:rPr>
              <a:t>:</a:t>
            </a:r>
            <a:r>
              <a:rPr lang="zh-CN" altLang="en-US" b="1"/>
              <a:t>消除错误标签</a:t>
            </a:r>
            <a:endParaRPr lang="zh-CN" altLang="en-US"/>
          </a:p>
        </p:txBody>
      </p:sp>
      <p:sp>
        <p:nvSpPr>
          <p:cNvPr id="13" name="矩形 12">
            <a:extLst>
              <a:ext uri="{FF2B5EF4-FFF2-40B4-BE49-F238E27FC236}">
                <a16:creationId xmlns:a16="http://schemas.microsoft.com/office/drawing/2014/main" id="{5A87FB85-2DF9-7048-3AE1-974146F9C4B3}"/>
              </a:ext>
            </a:extLst>
          </p:cNvPr>
          <p:cNvSpPr/>
          <p:nvPr/>
        </p:nvSpPr>
        <p:spPr>
          <a:xfrm>
            <a:off x="3523129" y="1869141"/>
            <a:ext cx="2572871" cy="11900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9BA83A4-9FEF-8541-2A5C-8754EEE23281}"/>
              </a:ext>
            </a:extLst>
          </p:cNvPr>
          <p:cNvSpPr/>
          <p:nvPr/>
        </p:nvSpPr>
        <p:spPr>
          <a:xfrm>
            <a:off x="3523129" y="3052483"/>
            <a:ext cx="5116606" cy="11900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E425068-54FF-8F02-DA10-22944EA85510}"/>
              </a:ext>
            </a:extLst>
          </p:cNvPr>
          <p:cNvSpPr/>
          <p:nvPr/>
        </p:nvSpPr>
        <p:spPr>
          <a:xfrm>
            <a:off x="6078935" y="1882778"/>
            <a:ext cx="3481924" cy="120046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61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animBg="1"/>
      <p:bldP spid="13" grpId="1" animBg="1"/>
      <p:bldP spid="14" grpId="0" animBg="1"/>
      <p:bldP spid="14" grpId="1" animBg="1"/>
      <p:bldP spid="15" grpId="0" animBg="1"/>
      <p:bldP spid="1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A5158991-BDDC-54E9-6949-FC01BE51157C}"/>
              </a:ext>
            </a:extLst>
          </p:cNvPr>
          <p:cNvSpPr>
            <a:spLocks noGrp="1"/>
          </p:cNvSpPr>
          <p:nvPr>
            <p:ph type="body" sz="quarter" idx="13"/>
          </p:nvPr>
        </p:nvSpPr>
        <p:spPr>
          <a:xfrm>
            <a:off x="0" y="92388"/>
            <a:ext cx="12192000" cy="583007"/>
          </a:xfrm>
        </p:spPr>
        <p:txBody>
          <a:bodyPr/>
          <a:lstStyle/>
          <a:p>
            <a:pPr marL="0" indent="0">
              <a:buNone/>
            </a:pPr>
            <a:r>
              <a:rPr lang="en-US" altLang="zh-CN"/>
              <a:t> EDGSP</a:t>
            </a:r>
            <a:r>
              <a:rPr lang="zh-CN" altLang="en-US"/>
              <a:t>（能量双引导单点提示）</a:t>
            </a:r>
          </a:p>
        </p:txBody>
      </p:sp>
      <p:sp>
        <p:nvSpPr>
          <p:cNvPr id="4" name="文本框 3">
            <a:extLst>
              <a:ext uri="{FF2B5EF4-FFF2-40B4-BE49-F238E27FC236}">
                <a16:creationId xmlns:a16="http://schemas.microsoft.com/office/drawing/2014/main" id="{4B8C8F0D-19D5-F77D-71C3-12505F5B5D50}"/>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arXiv:2408.08191v5 [cs.CV] 16 Nov 2024</a:t>
            </a:r>
            <a:endParaRPr lang="zh-CN" altLang="en-US" b="1">
              <a:solidFill>
                <a:schemeClr val="bg1">
                  <a:lumMod val="65000"/>
                </a:schemeClr>
              </a:solidFill>
            </a:endParaRPr>
          </a:p>
        </p:txBody>
      </p:sp>
      <p:sp>
        <p:nvSpPr>
          <p:cNvPr id="7" name="文本框 6">
            <a:extLst>
              <a:ext uri="{FF2B5EF4-FFF2-40B4-BE49-F238E27FC236}">
                <a16:creationId xmlns:a16="http://schemas.microsoft.com/office/drawing/2014/main" id="{833FD425-CEEF-DC70-A02D-4C5CF46668BB}"/>
              </a:ext>
            </a:extLst>
          </p:cNvPr>
          <p:cNvSpPr txBox="1"/>
          <p:nvPr/>
        </p:nvSpPr>
        <p:spPr>
          <a:xfrm>
            <a:off x="362076" y="850907"/>
            <a:ext cx="5043641" cy="583007"/>
          </a:xfrm>
          <a:prstGeom prst="rect">
            <a:avLst/>
          </a:prstGeom>
          <a:noFill/>
        </p:spPr>
        <p:txBody>
          <a:bodyPr wrap="square" rtlCol="0">
            <a:spAutoFit/>
          </a:bodyPr>
          <a:lstStyle/>
          <a:p>
            <a:r>
              <a:rPr lang="en-US" altLang="zh-CN" sz="3200" b="1">
                <a:solidFill>
                  <a:srgbClr val="FF0000"/>
                </a:solidFill>
              </a:rPr>
              <a:t>A. </a:t>
            </a:r>
            <a:r>
              <a:rPr lang="zh-CN" altLang="en-US" sz="3200" b="1">
                <a:solidFill>
                  <a:srgbClr val="FF0000"/>
                </a:solidFill>
              </a:rPr>
              <a:t>目标能量初始化（</a:t>
            </a:r>
            <a:r>
              <a:rPr lang="en-US" altLang="zh-CN" sz="3200" b="1">
                <a:solidFill>
                  <a:srgbClr val="FF0000"/>
                </a:solidFill>
              </a:rPr>
              <a:t>TEI</a:t>
            </a:r>
            <a:r>
              <a:rPr lang="zh-CN" altLang="en-US" sz="3200" b="1">
                <a:solidFill>
                  <a:srgbClr val="FF0000"/>
                </a:solidFill>
              </a:rPr>
              <a:t>）</a:t>
            </a:r>
          </a:p>
        </p:txBody>
      </p:sp>
      <p:grpSp>
        <p:nvGrpSpPr>
          <p:cNvPr id="13" name="组合 12">
            <a:extLst>
              <a:ext uri="{FF2B5EF4-FFF2-40B4-BE49-F238E27FC236}">
                <a16:creationId xmlns:a16="http://schemas.microsoft.com/office/drawing/2014/main" id="{B3CB1038-BED8-E1CF-C6A2-13D290E0153E}"/>
              </a:ext>
            </a:extLst>
          </p:cNvPr>
          <p:cNvGrpSpPr/>
          <p:nvPr/>
        </p:nvGrpSpPr>
        <p:grpSpPr>
          <a:xfrm>
            <a:off x="249329" y="4441547"/>
            <a:ext cx="3956955" cy="1197035"/>
            <a:chOff x="365526" y="4288854"/>
            <a:chExt cx="4166195" cy="1226786"/>
          </a:xfrm>
        </p:grpSpPr>
        <p:pic>
          <p:nvPicPr>
            <p:cNvPr id="9" name="图片 8">
              <a:extLst>
                <a:ext uri="{FF2B5EF4-FFF2-40B4-BE49-F238E27FC236}">
                  <a16:creationId xmlns:a16="http://schemas.microsoft.com/office/drawing/2014/main" id="{CEAB6994-BFC9-5A55-FD54-845F98378305}"/>
                </a:ext>
              </a:extLst>
            </p:cNvPr>
            <p:cNvPicPr>
              <a:picLocks noChangeAspect="1"/>
            </p:cNvPicPr>
            <p:nvPr/>
          </p:nvPicPr>
          <p:blipFill>
            <a:blip r:embed="rId2"/>
            <a:stretch>
              <a:fillRect/>
            </a:stretch>
          </p:blipFill>
          <p:spPr>
            <a:xfrm>
              <a:off x="431926" y="4618628"/>
              <a:ext cx="3457233" cy="897012"/>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F7B4C9B-EF49-E276-1094-68628DF8EE3E}"/>
                    </a:ext>
                  </a:extLst>
                </p:cNvPr>
                <p:cNvSpPr txBox="1"/>
                <p:nvPr/>
              </p:nvSpPr>
              <p:spPr>
                <a:xfrm>
                  <a:off x="365526" y="4288854"/>
                  <a:ext cx="4166195" cy="346968"/>
                </a:xfrm>
                <a:prstGeom prst="rect">
                  <a:avLst/>
                </a:prstGeom>
                <a:noFill/>
              </p:spPr>
              <p:txBody>
                <a:bodyPr wrap="square" rtlCol="0">
                  <a:spAutoFit/>
                </a:bodyPr>
                <a:lstStyle/>
                <a:p>
                  <a:r>
                    <a:rPr lang="zh-CN" altLang="en-US" sz="1600"/>
                    <a:t>设</a:t>
                  </a:r>
                  <a:r>
                    <a:rPr lang="zh-CN" altLang="en-US" sz="1600" b="1"/>
                    <a:t>单点提示 </a:t>
                  </a:r>
                  <a14:m>
                    <m:oMath xmlns:m="http://schemas.openxmlformats.org/officeDocument/2006/math">
                      <m:d>
                        <m:dPr>
                          <m:ctrlPr>
                            <a:rPr lang="zh-CN" altLang="en-US" sz="1600" b="1" i="1" smtClean="0">
                              <a:solidFill>
                                <a:srgbClr val="836967"/>
                              </a:solidFill>
                              <a:latin typeface="Cambria Math" panose="02040503050406030204" pitchFamily="18" charset="0"/>
                            </a:rPr>
                          </m:ctrlPr>
                        </m:dPr>
                        <m:e>
                          <m:sSub>
                            <m:sSubPr>
                              <m:ctrlPr>
                                <a:rPr lang="zh-CN" altLang="en-US" sz="1600" b="1" i="1">
                                  <a:solidFill>
                                    <a:srgbClr val="836967"/>
                                  </a:solidFill>
                                  <a:latin typeface="Cambria Math" panose="02040503050406030204" pitchFamily="18" charset="0"/>
                                </a:rPr>
                              </m:ctrlPr>
                            </m:sSubPr>
                            <m:e>
                              <m:r>
                                <a:rPr lang="zh-CN" altLang="en-US" sz="1600" b="1" i="1">
                                  <a:latin typeface="Cambria Math" panose="02040503050406030204" pitchFamily="18" charset="0"/>
                                </a:rPr>
                                <m:t>𝒙</m:t>
                              </m:r>
                            </m:e>
                            <m:sub>
                              <m:r>
                                <a:rPr lang="zh-CN" altLang="en-US" sz="1600" b="1" i="0">
                                  <a:latin typeface="Cambria Math" panose="02040503050406030204" pitchFamily="18" charset="0"/>
                                </a:rPr>
                                <m:t>𝟎</m:t>
                              </m:r>
                            </m:sub>
                          </m:sSub>
                          <m:r>
                            <a:rPr lang="zh-CN" altLang="en-US" sz="1600" b="1" i="0">
                              <a:latin typeface="Cambria Math" panose="02040503050406030204" pitchFamily="18" charset="0"/>
                            </a:rPr>
                            <m:t>,</m:t>
                          </m:r>
                          <m:sSub>
                            <m:sSubPr>
                              <m:ctrlPr>
                                <a:rPr lang="zh-CN" altLang="en-US" sz="1600" b="1" i="1">
                                  <a:solidFill>
                                    <a:srgbClr val="836967"/>
                                  </a:solidFill>
                                  <a:latin typeface="Cambria Math" panose="02040503050406030204" pitchFamily="18" charset="0"/>
                                </a:rPr>
                              </m:ctrlPr>
                            </m:sSubPr>
                            <m:e>
                              <m:r>
                                <a:rPr lang="zh-CN" altLang="en-US" sz="1600" b="1" i="1">
                                  <a:latin typeface="Cambria Math" panose="02040503050406030204" pitchFamily="18" charset="0"/>
                                </a:rPr>
                                <m:t>𝒚</m:t>
                              </m:r>
                            </m:e>
                            <m:sub>
                              <m:r>
                                <a:rPr lang="zh-CN" altLang="en-US" sz="1600" b="1" i="0">
                                  <a:latin typeface="Cambria Math" panose="02040503050406030204" pitchFamily="18" charset="0"/>
                                </a:rPr>
                                <m:t>𝟎</m:t>
                              </m:r>
                            </m:sub>
                          </m:sSub>
                        </m:e>
                      </m:d>
                    </m:oMath>
                  </a14:m>
                  <a:r>
                    <a:rPr lang="zh-CN" altLang="en-US" sz="1600"/>
                    <a:t> ，构造</a:t>
                  </a:r>
                  <a:r>
                    <a:rPr lang="zh-CN" altLang="en-US" sz="1600" b="1"/>
                    <a:t>提示映射 </a:t>
                  </a:r>
                  <a14:m>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a:latin typeface="Cambria Math" panose="02040503050406030204" pitchFamily="18" charset="0"/>
                            </a:rPr>
                            <m:t>𝐼</m:t>
                          </m:r>
                        </m:e>
                        <m:sub>
                          <m:r>
                            <a:rPr lang="zh-CN" altLang="en-US" sz="1600" i="1">
                              <a:latin typeface="Cambria Math" panose="02040503050406030204" pitchFamily="18" charset="0"/>
                            </a:rPr>
                            <m:t>𝑃</m:t>
                          </m:r>
                        </m:sub>
                      </m:sSub>
                    </m:oMath>
                  </a14:m>
                  <a:r>
                    <a:rPr lang="zh-CN" altLang="en-US" sz="1600"/>
                    <a:t> </a:t>
                  </a:r>
                  <a:r>
                    <a:rPr lang="en-US" altLang="zh-CN" sz="1600"/>
                    <a:t>:</a:t>
                  </a:r>
                  <a:endParaRPr lang="zh-CN" altLang="en-US" sz="1600"/>
                </a:p>
              </p:txBody>
            </p:sp>
          </mc:Choice>
          <mc:Fallback xmlns="">
            <p:sp>
              <p:nvSpPr>
                <p:cNvPr id="12" name="文本框 11">
                  <a:extLst>
                    <a:ext uri="{FF2B5EF4-FFF2-40B4-BE49-F238E27FC236}">
                      <a16:creationId xmlns:a16="http://schemas.microsoft.com/office/drawing/2014/main" id="{3F7B4C9B-EF49-E276-1094-68628DF8EE3E}"/>
                    </a:ext>
                  </a:extLst>
                </p:cNvPr>
                <p:cNvSpPr txBox="1">
                  <a:spLocks noRot="1" noChangeAspect="1" noMove="1" noResize="1" noEditPoints="1" noAdjustHandles="1" noChangeArrowheads="1" noChangeShapeType="1" noTextEdit="1"/>
                </p:cNvSpPr>
                <p:nvPr/>
              </p:nvSpPr>
              <p:spPr>
                <a:xfrm>
                  <a:off x="365526" y="4288854"/>
                  <a:ext cx="4166195" cy="346968"/>
                </a:xfrm>
                <a:prstGeom prst="rect">
                  <a:avLst/>
                </a:prstGeom>
                <a:blipFill>
                  <a:blip r:embed="rId3"/>
                  <a:stretch>
                    <a:fillRect l="-924" t="-5455" b="-23636"/>
                  </a:stretch>
                </a:blipFill>
              </p:spPr>
              <p:txBody>
                <a:bodyPr/>
                <a:lstStyle/>
                <a:p>
                  <a:r>
                    <a:rPr lang="zh-CN" altLang="en-US">
                      <a:noFill/>
                    </a:rPr>
                    <a:t> </a:t>
                  </a:r>
                </a:p>
              </p:txBody>
            </p:sp>
          </mc:Fallback>
        </mc:AlternateContent>
      </p:grpSp>
      <p:sp>
        <p:nvSpPr>
          <p:cNvPr id="14" name="矩形: 圆角 13">
            <a:extLst>
              <a:ext uri="{FF2B5EF4-FFF2-40B4-BE49-F238E27FC236}">
                <a16:creationId xmlns:a16="http://schemas.microsoft.com/office/drawing/2014/main" id="{CE6996EC-EE54-C323-BCE0-8F6F12F0AFA7}"/>
              </a:ext>
            </a:extLst>
          </p:cNvPr>
          <p:cNvSpPr/>
          <p:nvPr/>
        </p:nvSpPr>
        <p:spPr>
          <a:xfrm>
            <a:off x="177777" y="4298565"/>
            <a:ext cx="4034674" cy="1468453"/>
          </a:xfrm>
          <a:prstGeom prst="roundRect">
            <a:avLst/>
          </a:prstGeom>
          <a:noFill/>
          <a:ln w="38100">
            <a:solidFill>
              <a:srgbClr val="4552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4E16365F-CF7C-6D85-C0B7-80EA93FF9195}"/>
              </a:ext>
            </a:extLst>
          </p:cNvPr>
          <p:cNvGrpSpPr/>
          <p:nvPr/>
        </p:nvGrpSpPr>
        <p:grpSpPr>
          <a:xfrm>
            <a:off x="4404405" y="4441548"/>
            <a:ext cx="4066607" cy="1128834"/>
            <a:chOff x="5214067" y="4332974"/>
            <a:chExt cx="4437673" cy="1156617"/>
          </a:xfrm>
        </p:grpSpPr>
        <p:pic>
          <p:nvPicPr>
            <p:cNvPr id="11" name="图片 10">
              <a:extLst>
                <a:ext uri="{FF2B5EF4-FFF2-40B4-BE49-F238E27FC236}">
                  <a16:creationId xmlns:a16="http://schemas.microsoft.com/office/drawing/2014/main" id="{0AF160CB-62DE-148D-2CD2-C579051FE918}"/>
                </a:ext>
              </a:extLst>
            </p:cNvPr>
            <p:cNvPicPr>
              <a:picLocks noChangeAspect="1"/>
            </p:cNvPicPr>
            <p:nvPr/>
          </p:nvPicPr>
          <p:blipFill>
            <a:blip r:embed="rId4"/>
            <a:stretch>
              <a:fillRect/>
            </a:stretch>
          </p:blipFill>
          <p:spPr>
            <a:xfrm>
              <a:off x="5214067" y="4722873"/>
              <a:ext cx="4437673" cy="766718"/>
            </a:xfrm>
            <a:prstGeom prst="rect">
              <a:avLst/>
            </a:prstGeom>
          </p:spPr>
        </p:pic>
        <p:sp>
          <p:nvSpPr>
            <p:cNvPr id="17" name="文本框 16">
              <a:extLst>
                <a:ext uri="{FF2B5EF4-FFF2-40B4-BE49-F238E27FC236}">
                  <a16:creationId xmlns:a16="http://schemas.microsoft.com/office/drawing/2014/main" id="{E300B623-E33D-2189-B2C3-B198C2D18E61}"/>
                </a:ext>
              </a:extLst>
            </p:cNvPr>
            <p:cNvSpPr txBox="1"/>
            <p:nvPr/>
          </p:nvSpPr>
          <p:spPr>
            <a:xfrm>
              <a:off x="5269215" y="4332974"/>
              <a:ext cx="2075061" cy="338554"/>
            </a:xfrm>
            <a:prstGeom prst="rect">
              <a:avLst/>
            </a:prstGeom>
            <a:noFill/>
          </p:spPr>
          <p:txBody>
            <a:bodyPr wrap="square">
              <a:spAutoFit/>
            </a:bodyPr>
            <a:lstStyle/>
            <a:p>
              <a:r>
                <a:rPr lang="zh-CN" altLang="en-US" sz="1600" b="1"/>
                <a:t>构造高斯形状图</a:t>
              </a:r>
              <a:r>
                <a:rPr lang="zh-CN" altLang="en-US" sz="1600"/>
                <a:t>：</a:t>
              </a:r>
            </a:p>
          </p:txBody>
        </p:sp>
      </p:grpSp>
      <p:sp>
        <p:nvSpPr>
          <p:cNvPr id="19" name="矩形: 圆角 18">
            <a:extLst>
              <a:ext uri="{FF2B5EF4-FFF2-40B4-BE49-F238E27FC236}">
                <a16:creationId xmlns:a16="http://schemas.microsoft.com/office/drawing/2014/main" id="{0E186A98-A729-6C5E-968B-15BDAC7FF3B8}"/>
              </a:ext>
            </a:extLst>
          </p:cNvPr>
          <p:cNvSpPr/>
          <p:nvPr/>
        </p:nvSpPr>
        <p:spPr>
          <a:xfrm>
            <a:off x="4347069" y="4301577"/>
            <a:ext cx="4230277" cy="1468800"/>
          </a:xfrm>
          <a:prstGeom prst="roundRect">
            <a:avLst/>
          </a:prstGeom>
          <a:noFill/>
          <a:ln w="38100">
            <a:solidFill>
              <a:srgbClr val="4552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7304D98-035E-2AD9-13DF-67B3CBFF5813}"/>
              </a:ext>
            </a:extLst>
          </p:cNvPr>
          <p:cNvGrpSpPr/>
          <p:nvPr/>
        </p:nvGrpSpPr>
        <p:grpSpPr>
          <a:xfrm>
            <a:off x="8860181" y="4427438"/>
            <a:ext cx="3011990" cy="1142944"/>
            <a:chOff x="8860181" y="4427438"/>
            <a:chExt cx="3011990" cy="1142944"/>
          </a:xfrm>
        </p:grpSpPr>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8D481A10-1CFB-A3D3-D83D-65824FDA8311}"/>
                    </a:ext>
                  </a:extLst>
                </p:cNvPr>
                <p:cNvSpPr txBox="1"/>
                <p:nvPr/>
              </p:nvSpPr>
              <p:spPr>
                <a:xfrm>
                  <a:off x="8860181" y="4427438"/>
                  <a:ext cx="2605201" cy="358560"/>
                </a:xfrm>
                <a:prstGeom prst="rect">
                  <a:avLst/>
                </a:prstGeom>
                <a:noFill/>
              </p:spPr>
              <p:txBody>
                <a:bodyPr wrap="square">
                  <a:spAutoFit/>
                </a:bodyPr>
                <a:lstStyle/>
                <a:p>
                  <a:r>
                    <a:rPr lang="zh-CN" altLang="en-US" sz="1600"/>
                    <a:t>生成</a:t>
                  </a:r>
                  <a:r>
                    <a:rPr lang="zh-CN" altLang="en-US" sz="1600" b="1"/>
                    <a:t>初始形状图 </a:t>
                  </a:r>
                  <a14:m>
                    <m:oMath xmlns:m="http://schemas.openxmlformats.org/officeDocument/2006/math">
                      <m:sSub>
                        <m:sSubPr>
                          <m:ctrlPr>
                            <a:rPr lang="en-US" altLang="zh-CN" sz="1600" b="1" i="1" smtClean="0">
                              <a:solidFill>
                                <a:srgbClr val="836967"/>
                              </a:solidFill>
                              <a:latin typeface="Cambria Math" panose="02040503050406030204" pitchFamily="18" charset="0"/>
                            </a:rPr>
                          </m:ctrlPr>
                        </m:sSubPr>
                        <m:e>
                          <m:r>
                            <a:rPr lang="en-US" altLang="zh-CN" sz="1600" b="1" i="1" smtClean="0">
                              <a:latin typeface="Cambria Math" panose="02040503050406030204" pitchFamily="18" charset="0"/>
                            </a:rPr>
                            <m:t>𝐼</m:t>
                          </m:r>
                        </m:e>
                        <m:sub>
                          <m:r>
                            <a:rPr lang="en-US" altLang="zh-CN" sz="1600" b="1" i="1" smtClean="0">
                              <a:latin typeface="Cambria Math" panose="02040503050406030204" pitchFamily="18" charset="0"/>
                            </a:rPr>
                            <m:t>𝑔</m:t>
                          </m:r>
                        </m:sub>
                      </m:sSub>
                    </m:oMath>
                  </a14:m>
                  <a:r>
                    <a:rPr lang="en-US" altLang="zh-CN" sz="1600" b="1"/>
                    <a:t>​</a:t>
                  </a:r>
                  <a:r>
                    <a:rPr lang="zh-CN" altLang="en-US" sz="1600"/>
                    <a:t>：</a:t>
                  </a:r>
                </a:p>
              </p:txBody>
            </p:sp>
          </mc:Choice>
          <mc:Fallback>
            <p:sp>
              <p:nvSpPr>
                <p:cNvPr id="22" name="文本框 21">
                  <a:extLst>
                    <a:ext uri="{FF2B5EF4-FFF2-40B4-BE49-F238E27FC236}">
                      <a16:creationId xmlns:a16="http://schemas.microsoft.com/office/drawing/2014/main" id="{8D481A10-1CFB-A3D3-D83D-65824FDA8311}"/>
                    </a:ext>
                  </a:extLst>
                </p:cNvPr>
                <p:cNvSpPr txBox="1">
                  <a:spLocks noRot="1" noChangeAspect="1" noMove="1" noResize="1" noEditPoints="1" noAdjustHandles="1" noChangeArrowheads="1" noChangeShapeType="1" noTextEdit="1"/>
                </p:cNvSpPr>
                <p:nvPr/>
              </p:nvSpPr>
              <p:spPr>
                <a:xfrm>
                  <a:off x="8860181" y="4427438"/>
                  <a:ext cx="2605201" cy="358560"/>
                </a:xfrm>
                <a:prstGeom prst="rect">
                  <a:avLst/>
                </a:prstGeom>
                <a:blipFill>
                  <a:blip r:embed="rId5"/>
                  <a:stretch>
                    <a:fillRect l="-1168" t="-5085" b="-16949"/>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84442FFC-CFF9-6C6C-76EC-4B748E474D27}"/>
                </a:ext>
              </a:extLst>
            </p:cNvPr>
            <p:cNvPicPr>
              <a:picLocks noChangeAspect="1"/>
            </p:cNvPicPr>
            <p:nvPr/>
          </p:nvPicPr>
          <p:blipFill>
            <a:blip r:embed="rId6"/>
            <a:stretch>
              <a:fillRect/>
            </a:stretch>
          </p:blipFill>
          <p:spPr>
            <a:xfrm>
              <a:off x="8860181" y="4863020"/>
              <a:ext cx="3011990" cy="707362"/>
            </a:xfrm>
            <a:prstGeom prst="rect">
              <a:avLst/>
            </a:prstGeom>
          </p:spPr>
        </p:pic>
      </p:grpSp>
      <p:sp>
        <p:nvSpPr>
          <p:cNvPr id="25" name="矩形: 圆角 24">
            <a:extLst>
              <a:ext uri="{FF2B5EF4-FFF2-40B4-BE49-F238E27FC236}">
                <a16:creationId xmlns:a16="http://schemas.microsoft.com/office/drawing/2014/main" id="{99B0B889-FBD2-7B87-653C-1E5BB84F77EB}"/>
              </a:ext>
            </a:extLst>
          </p:cNvPr>
          <p:cNvSpPr/>
          <p:nvPr/>
        </p:nvSpPr>
        <p:spPr>
          <a:xfrm>
            <a:off x="8718130" y="4298565"/>
            <a:ext cx="3296093" cy="1468800"/>
          </a:xfrm>
          <a:prstGeom prst="roundRect">
            <a:avLst/>
          </a:prstGeom>
          <a:noFill/>
          <a:ln w="38100">
            <a:solidFill>
              <a:srgbClr val="4552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B1EEF46D-8720-E77D-FB8E-550A7C8F35A7}"/>
              </a:ext>
            </a:extLst>
          </p:cNvPr>
          <p:cNvGrpSpPr/>
          <p:nvPr/>
        </p:nvGrpSpPr>
        <p:grpSpPr>
          <a:xfrm>
            <a:off x="362075" y="1433914"/>
            <a:ext cx="5733925" cy="2472311"/>
            <a:chOff x="362075" y="1433914"/>
            <a:chExt cx="5733925" cy="2472311"/>
          </a:xfrm>
        </p:grpSpPr>
        <p:pic>
          <p:nvPicPr>
            <p:cNvPr id="27" name="图片 26">
              <a:extLst>
                <a:ext uri="{FF2B5EF4-FFF2-40B4-BE49-F238E27FC236}">
                  <a16:creationId xmlns:a16="http://schemas.microsoft.com/office/drawing/2014/main" id="{40FE49BE-A5F3-6AD3-9FEE-B961014303A3}"/>
                </a:ext>
              </a:extLst>
            </p:cNvPr>
            <p:cNvPicPr>
              <a:picLocks noChangeAspect="1"/>
            </p:cNvPicPr>
            <p:nvPr/>
          </p:nvPicPr>
          <p:blipFill>
            <a:blip r:embed="rId7"/>
            <a:stretch>
              <a:fillRect/>
            </a:stretch>
          </p:blipFill>
          <p:spPr>
            <a:xfrm>
              <a:off x="362075" y="1433914"/>
              <a:ext cx="3039819" cy="2472311"/>
            </a:xfrm>
            <a:prstGeom prst="rect">
              <a:avLst/>
            </a:prstGeom>
          </p:spPr>
        </p:pic>
        <p:pic>
          <p:nvPicPr>
            <p:cNvPr id="29" name="图片 28">
              <a:extLst>
                <a:ext uri="{FF2B5EF4-FFF2-40B4-BE49-F238E27FC236}">
                  <a16:creationId xmlns:a16="http://schemas.microsoft.com/office/drawing/2014/main" id="{75774712-BABE-EE2A-47C0-CCC6A1AD6173}"/>
                </a:ext>
              </a:extLst>
            </p:cNvPr>
            <p:cNvPicPr>
              <a:picLocks noChangeAspect="1"/>
            </p:cNvPicPr>
            <p:nvPr/>
          </p:nvPicPr>
          <p:blipFill>
            <a:blip r:embed="rId8"/>
            <a:stretch>
              <a:fillRect/>
            </a:stretch>
          </p:blipFill>
          <p:spPr>
            <a:xfrm>
              <a:off x="3427612" y="1517351"/>
              <a:ext cx="2668388" cy="1147633"/>
            </a:xfrm>
            <a:prstGeom prst="rect">
              <a:avLst/>
            </a:prstGeom>
          </p:spPr>
        </p:pic>
      </p:grpSp>
      <p:pic>
        <p:nvPicPr>
          <p:cNvPr id="32" name="图片 31">
            <a:extLst>
              <a:ext uri="{FF2B5EF4-FFF2-40B4-BE49-F238E27FC236}">
                <a16:creationId xmlns:a16="http://schemas.microsoft.com/office/drawing/2014/main" id="{A6476CAF-7A65-F28B-5AC3-9685B1C70E12}"/>
              </a:ext>
            </a:extLst>
          </p:cNvPr>
          <p:cNvPicPr>
            <a:picLocks noChangeAspect="1"/>
          </p:cNvPicPr>
          <p:nvPr/>
        </p:nvPicPr>
        <p:blipFill>
          <a:blip r:embed="rId9"/>
          <a:stretch>
            <a:fillRect/>
          </a:stretch>
        </p:blipFill>
        <p:spPr>
          <a:xfrm>
            <a:off x="6220290" y="1572881"/>
            <a:ext cx="5793933" cy="2035225"/>
          </a:xfrm>
          <a:prstGeom prst="rect">
            <a:avLst/>
          </a:prstGeom>
        </p:spPr>
      </p:pic>
    </p:spTree>
    <p:extLst>
      <p:ext uri="{BB962C8B-B14F-4D97-AF65-F5344CB8AC3E}">
        <p14:creationId xmlns:p14="http://schemas.microsoft.com/office/powerpoint/2010/main" val="1241151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21101-7CC3-EF37-6D35-6836374BD311}"/>
            </a:ext>
          </a:extLst>
        </p:cNvPr>
        <p:cNvGrpSpPr/>
        <p:nvPr/>
      </p:nvGrpSpPr>
      <p:grpSpPr>
        <a:xfrm>
          <a:off x="0" y="0"/>
          <a:ext cx="0" cy="0"/>
          <a:chOff x="0" y="0"/>
          <a:chExt cx="0" cy="0"/>
        </a:xfrm>
      </p:grpSpPr>
      <p:sp>
        <p:nvSpPr>
          <p:cNvPr id="3" name="文本占位符 1">
            <a:extLst>
              <a:ext uri="{FF2B5EF4-FFF2-40B4-BE49-F238E27FC236}">
                <a16:creationId xmlns:a16="http://schemas.microsoft.com/office/drawing/2014/main" id="{DFB1AD95-0A68-AC15-A08A-3F5840D245E4}"/>
              </a:ext>
            </a:extLst>
          </p:cNvPr>
          <p:cNvSpPr>
            <a:spLocks noGrp="1"/>
          </p:cNvSpPr>
          <p:nvPr>
            <p:ph type="body" sz="quarter" idx="13"/>
          </p:nvPr>
        </p:nvSpPr>
        <p:spPr>
          <a:xfrm>
            <a:off x="0" y="92388"/>
            <a:ext cx="12192000" cy="583007"/>
          </a:xfrm>
        </p:spPr>
        <p:txBody>
          <a:bodyPr/>
          <a:lstStyle/>
          <a:p>
            <a:pPr marL="0" indent="0">
              <a:buNone/>
            </a:pPr>
            <a:r>
              <a:rPr lang="en-US" altLang="zh-CN"/>
              <a:t> EDGSP</a:t>
            </a:r>
            <a:r>
              <a:rPr lang="zh-CN" altLang="en-US"/>
              <a:t>（能量双引导单点提示）</a:t>
            </a:r>
          </a:p>
        </p:txBody>
      </p:sp>
      <p:sp>
        <p:nvSpPr>
          <p:cNvPr id="4" name="文本框 3">
            <a:extLst>
              <a:ext uri="{FF2B5EF4-FFF2-40B4-BE49-F238E27FC236}">
                <a16:creationId xmlns:a16="http://schemas.microsoft.com/office/drawing/2014/main" id="{88BA4AFB-196F-F85A-ADF1-74E0C1B3EFF3}"/>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arXiv:2408.08191v5 [cs.CV] 16 Nov 2024</a:t>
            </a:r>
            <a:endParaRPr lang="zh-CN" altLang="en-US" b="1">
              <a:solidFill>
                <a:schemeClr val="bg1">
                  <a:lumMod val="65000"/>
                </a:schemeClr>
              </a:solidFill>
            </a:endParaRPr>
          </a:p>
        </p:txBody>
      </p:sp>
      <p:pic>
        <p:nvPicPr>
          <p:cNvPr id="5" name="图片 4">
            <a:extLst>
              <a:ext uri="{FF2B5EF4-FFF2-40B4-BE49-F238E27FC236}">
                <a16:creationId xmlns:a16="http://schemas.microsoft.com/office/drawing/2014/main" id="{2F09FBB7-AC7B-7D6D-2A06-9C128534CCFA}"/>
              </a:ext>
            </a:extLst>
          </p:cNvPr>
          <p:cNvPicPr>
            <a:picLocks noChangeAspect="1"/>
          </p:cNvPicPr>
          <p:nvPr/>
        </p:nvPicPr>
        <p:blipFill>
          <a:blip r:embed="rId2"/>
          <a:stretch>
            <a:fillRect/>
          </a:stretch>
        </p:blipFill>
        <p:spPr>
          <a:xfrm>
            <a:off x="362077" y="1447200"/>
            <a:ext cx="11433717" cy="2651471"/>
          </a:xfrm>
          <a:prstGeom prst="rect">
            <a:avLst/>
          </a:prstGeom>
        </p:spPr>
      </p:pic>
      <p:sp>
        <p:nvSpPr>
          <p:cNvPr id="7" name="文本框 6">
            <a:extLst>
              <a:ext uri="{FF2B5EF4-FFF2-40B4-BE49-F238E27FC236}">
                <a16:creationId xmlns:a16="http://schemas.microsoft.com/office/drawing/2014/main" id="{001AB7B0-84F2-F0A1-43F3-4FE41EC4A36A}"/>
              </a:ext>
            </a:extLst>
          </p:cNvPr>
          <p:cNvSpPr txBox="1"/>
          <p:nvPr/>
        </p:nvSpPr>
        <p:spPr>
          <a:xfrm>
            <a:off x="362077" y="849600"/>
            <a:ext cx="4532652" cy="584775"/>
          </a:xfrm>
          <a:prstGeom prst="rect">
            <a:avLst/>
          </a:prstGeom>
          <a:noFill/>
        </p:spPr>
        <p:txBody>
          <a:bodyPr wrap="square" rtlCol="0">
            <a:spAutoFit/>
          </a:bodyPr>
          <a:lstStyle/>
          <a:p>
            <a:r>
              <a:rPr lang="en-US" altLang="zh-CN" sz="3200" b="1">
                <a:solidFill>
                  <a:srgbClr val="FF0000"/>
                </a:solidFill>
              </a:rPr>
              <a:t>B. </a:t>
            </a:r>
            <a:r>
              <a:rPr lang="zh-CN" altLang="en-US" sz="3200" b="1">
                <a:solidFill>
                  <a:srgbClr val="FF0000"/>
                </a:solidFill>
              </a:rPr>
              <a:t>双提示嵌入（</a:t>
            </a:r>
            <a:r>
              <a:rPr lang="en-US" altLang="zh-CN" sz="3200" b="1">
                <a:solidFill>
                  <a:srgbClr val="FF0000"/>
                </a:solidFill>
              </a:rPr>
              <a:t>DPE</a:t>
            </a:r>
            <a:r>
              <a:rPr lang="zh-CN" altLang="en-US" sz="3200" b="1">
                <a:solidFill>
                  <a:srgbClr val="FF0000"/>
                </a:solidFill>
              </a:rPr>
              <a:t>）</a:t>
            </a:r>
          </a:p>
        </p:txBody>
      </p:sp>
      <p:sp>
        <p:nvSpPr>
          <p:cNvPr id="6" name="文本框 5">
            <a:extLst>
              <a:ext uri="{FF2B5EF4-FFF2-40B4-BE49-F238E27FC236}">
                <a16:creationId xmlns:a16="http://schemas.microsoft.com/office/drawing/2014/main" id="{995D6EE6-8E66-3344-07BC-AD13DD1C01E4}"/>
              </a:ext>
            </a:extLst>
          </p:cNvPr>
          <p:cNvSpPr txBox="1"/>
          <p:nvPr/>
        </p:nvSpPr>
        <p:spPr>
          <a:xfrm>
            <a:off x="4525927" y="4675595"/>
            <a:ext cx="5723860" cy="646331"/>
          </a:xfrm>
          <a:prstGeom prst="rect">
            <a:avLst/>
          </a:prstGeom>
          <a:noFill/>
        </p:spPr>
        <p:txBody>
          <a:bodyPr wrap="square">
            <a:spAutoFit/>
          </a:bodyPr>
          <a:lstStyle/>
          <a:p>
            <a:pPr marL="342900" marR="0" indent="-342900">
              <a:buFont typeface="+mj-ea"/>
              <a:buAutoNum type="circleNumDbPlain"/>
            </a:pPr>
            <a:r>
              <a:rPr lang="zh-CN" altLang="en-US" b="1">
                <a:effectLst/>
              </a:rPr>
              <a:t>提示区域和目标区域重叠度太高</a:t>
            </a:r>
            <a:r>
              <a:rPr lang="zh-CN" altLang="en-US">
                <a:effectLst/>
              </a:rPr>
              <a:t>，降低计算效率。</a:t>
            </a:r>
            <a:endParaRPr lang="en-US" altLang="zh-CN"/>
          </a:p>
          <a:p>
            <a:pPr marL="342900" marR="0" indent="-342900">
              <a:buFont typeface="+mj-ea"/>
              <a:buAutoNum type="circleNumDbPlain"/>
            </a:pPr>
            <a:r>
              <a:rPr lang="zh-CN" altLang="en-US" b="1">
                <a:effectLst/>
              </a:rPr>
              <a:t>目标信息容易丢失</a:t>
            </a:r>
            <a:r>
              <a:rPr lang="zh-CN" altLang="en-US">
                <a:effectLst/>
              </a:rPr>
              <a:t>，影响分割效果。</a:t>
            </a:r>
          </a:p>
        </p:txBody>
      </p:sp>
      <p:sp>
        <p:nvSpPr>
          <p:cNvPr id="2" name="思想气泡: 云 1">
            <a:extLst>
              <a:ext uri="{FF2B5EF4-FFF2-40B4-BE49-F238E27FC236}">
                <a16:creationId xmlns:a16="http://schemas.microsoft.com/office/drawing/2014/main" id="{7712D7AF-EFAC-F892-DDAF-DC36D8FE3B08}"/>
              </a:ext>
            </a:extLst>
          </p:cNvPr>
          <p:cNvSpPr/>
          <p:nvPr/>
        </p:nvSpPr>
        <p:spPr>
          <a:xfrm flipH="1" flipV="1">
            <a:off x="362075" y="4111496"/>
            <a:ext cx="2189738" cy="1679704"/>
          </a:xfrm>
          <a:prstGeom prst="cloudCallout">
            <a:avLst>
              <a:gd name="adj1" fmla="val -150090"/>
              <a:gd name="adj2" fmla="val 6777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D4B0F3C-8901-28FE-B4D4-1C827102EB99}"/>
              </a:ext>
            </a:extLst>
          </p:cNvPr>
          <p:cNvSpPr txBox="1"/>
          <p:nvPr/>
        </p:nvSpPr>
        <p:spPr>
          <a:xfrm>
            <a:off x="716351" y="4583263"/>
            <a:ext cx="1481186" cy="830997"/>
          </a:xfrm>
          <a:prstGeom prst="rect">
            <a:avLst/>
          </a:prstGeom>
          <a:noFill/>
        </p:spPr>
        <p:txBody>
          <a:bodyPr wrap="square" rtlCol="0">
            <a:spAutoFit/>
          </a:bodyPr>
          <a:lstStyle/>
          <a:p>
            <a:pPr algn="just"/>
            <a:r>
              <a:rPr lang="zh-CN" altLang="en-US" sz="1600">
                <a:solidFill>
                  <a:schemeClr val="bg1"/>
                </a:solidFill>
              </a:rPr>
              <a:t>使用 </a:t>
            </a:r>
            <a:r>
              <a:rPr lang="en-US" altLang="zh-CN" sz="1600" b="1">
                <a:solidFill>
                  <a:schemeClr val="bg1"/>
                </a:solidFill>
              </a:rPr>
              <a:t>SAM </a:t>
            </a:r>
            <a:r>
              <a:rPr lang="zh-CN" altLang="en-US" sz="1600">
                <a:solidFill>
                  <a:schemeClr val="bg1"/>
                </a:solidFill>
              </a:rPr>
              <a:t>来完成分割会有什么问题？</a:t>
            </a:r>
          </a:p>
        </p:txBody>
      </p:sp>
    </p:spTree>
    <p:extLst>
      <p:ext uri="{BB962C8B-B14F-4D97-AF65-F5344CB8AC3E}">
        <p14:creationId xmlns:p14="http://schemas.microsoft.com/office/powerpoint/2010/main" val="304756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3D4A0-BD60-E428-E9CE-400321E19544}"/>
            </a:ext>
          </a:extLst>
        </p:cNvPr>
        <p:cNvGrpSpPr/>
        <p:nvPr/>
      </p:nvGrpSpPr>
      <p:grpSpPr>
        <a:xfrm>
          <a:off x="0" y="0"/>
          <a:ext cx="0" cy="0"/>
          <a:chOff x="0" y="0"/>
          <a:chExt cx="0" cy="0"/>
        </a:xfrm>
      </p:grpSpPr>
      <p:sp>
        <p:nvSpPr>
          <p:cNvPr id="3" name="文本占位符 1">
            <a:extLst>
              <a:ext uri="{FF2B5EF4-FFF2-40B4-BE49-F238E27FC236}">
                <a16:creationId xmlns:a16="http://schemas.microsoft.com/office/drawing/2014/main" id="{B54097CF-88AD-DA92-5A14-E9577B067C7E}"/>
              </a:ext>
            </a:extLst>
          </p:cNvPr>
          <p:cNvSpPr>
            <a:spLocks noGrp="1"/>
          </p:cNvSpPr>
          <p:nvPr>
            <p:ph type="body" sz="quarter" idx="13"/>
          </p:nvPr>
        </p:nvSpPr>
        <p:spPr>
          <a:xfrm>
            <a:off x="0" y="92388"/>
            <a:ext cx="12192000" cy="583007"/>
          </a:xfrm>
        </p:spPr>
        <p:txBody>
          <a:bodyPr/>
          <a:lstStyle/>
          <a:p>
            <a:pPr marL="0" indent="0">
              <a:buNone/>
            </a:pPr>
            <a:r>
              <a:rPr lang="en-US" altLang="zh-CN"/>
              <a:t> EDGSP</a:t>
            </a:r>
            <a:r>
              <a:rPr lang="zh-CN" altLang="en-US"/>
              <a:t>（能量双引导单点提示）</a:t>
            </a:r>
          </a:p>
        </p:txBody>
      </p:sp>
      <p:sp>
        <p:nvSpPr>
          <p:cNvPr id="4" name="文本框 3">
            <a:extLst>
              <a:ext uri="{FF2B5EF4-FFF2-40B4-BE49-F238E27FC236}">
                <a16:creationId xmlns:a16="http://schemas.microsoft.com/office/drawing/2014/main" id="{EB90C5EC-173F-0C5F-9F80-C0966B6F9525}"/>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arXiv:2408.08191v5 [cs.CV] 16 Nov 2024</a:t>
            </a:r>
            <a:endParaRPr lang="zh-CN" altLang="en-US" b="1">
              <a:solidFill>
                <a:schemeClr val="bg1">
                  <a:lumMod val="65000"/>
                </a:schemeClr>
              </a:solidFill>
            </a:endParaRPr>
          </a:p>
        </p:txBody>
      </p:sp>
      <p:sp>
        <p:nvSpPr>
          <p:cNvPr id="7" name="文本框 6">
            <a:extLst>
              <a:ext uri="{FF2B5EF4-FFF2-40B4-BE49-F238E27FC236}">
                <a16:creationId xmlns:a16="http://schemas.microsoft.com/office/drawing/2014/main" id="{FD8D796F-E4ED-1EF9-E1D2-295D19B3DEB6}"/>
              </a:ext>
            </a:extLst>
          </p:cNvPr>
          <p:cNvSpPr txBox="1"/>
          <p:nvPr/>
        </p:nvSpPr>
        <p:spPr>
          <a:xfrm>
            <a:off x="362077" y="849600"/>
            <a:ext cx="4532652" cy="584775"/>
          </a:xfrm>
          <a:prstGeom prst="rect">
            <a:avLst/>
          </a:prstGeom>
          <a:noFill/>
        </p:spPr>
        <p:txBody>
          <a:bodyPr wrap="square" rtlCol="0">
            <a:spAutoFit/>
          </a:bodyPr>
          <a:lstStyle/>
          <a:p>
            <a:r>
              <a:rPr lang="en-US" altLang="zh-CN" sz="3200" b="1">
                <a:solidFill>
                  <a:srgbClr val="FF0000"/>
                </a:solidFill>
              </a:rPr>
              <a:t>B. </a:t>
            </a:r>
            <a:r>
              <a:rPr lang="zh-CN" altLang="en-US" sz="3200" b="1">
                <a:solidFill>
                  <a:srgbClr val="FF0000"/>
                </a:solidFill>
              </a:rPr>
              <a:t>双提示嵌入（</a:t>
            </a:r>
            <a:r>
              <a:rPr lang="en-US" altLang="zh-CN" sz="3200" b="1">
                <a:solidFill>
                  <a:srgbClr val="FF0000"/>
                </a:solidFill>
              </a:rPr>
              <a:t>DPE</a:t>
            </a:r>
            <a:r>
              <a:rPr lang="zh-CN" altLang="en-US" sz="3200" b="1">
                <a:solidFill>
                  <a:srgbClr val="FF0000"/>
                </a:solidFill>
              </a:rPr>
              <a:t>）</a:t>
            </a:r>
          </a:p>
        </p:txBody>
      </p:sp>
      <p:grpSp>
        <p:nvGrpSpPr>
          <p:cNvPr id="29" name="组合 28">
            <a:extLst>
              <a:ext uri="{FF2B5EF4-FFF2-40B4-BE49-F238E27FC236}">
                <a16:creationId xmlns:a16="http://schemas.microsoft.com/office/drawing/2014/main" id="{CE2F0C83-B7F0-3978-3AD0-F36DAA3F279B}"/>
              </a:ext>
            </a:extLst>
          </p:cNvPr>
          <p:cNvGrpSpPr>
            <a:grpSpLocks noChangeAspect="1"/>
          </p:cNvGrpSpPr>
          <p:nvPr/>
        </p:nvGrpSpPr>
        <p:grpSpPr>
          <a:xfrm>
            <a:off x="2412792" y="1441783"/>
            <a:ext cx="7751041" cy="2332588"/>
            <a:chOff x="5520017" y="1279756"/>
            <a:chExt cx="6051176" cy="1821033"/>
          </a:xfrm>
        </p:grpSpPr>
        <p:pic>
          <p:nvPicPr>
            <p:cNvPr id="16" name="图片 15">
              <a:extLst>
                <a:ext uri="{FF2B5EF4-FFF2-40B4-BE49-F238E27FC236}">
                  <a16:creationId xmlns:a16="http://schemas.microsoft.com/office/drawing/2014/main" id="{7A337812-EE48-B921-E0BF-6D592525D646}"/>
                </a:ext>
              </a:extLst>
            </p:cNvPr>
            <p:cNvPicPr>
              <a:picLocks noChangeAspect="1"/>
            </p:cNvPicPr>
            <p:nvPr/>
          </p:nvPicPr>
          <p:blipFill>
            <a:blip r:embed="rId2"/>
            <a:stretch>
              <a:fillRect/>
            </a:stretch>
          </p:blipFill>
          <p:spPr>
            <a:xfrm>
              <a:off x="5520017" y="1652753"/>
              <a:ext cx="6051176" cy="1448036"/>
            </a:xfrm>
            <a:prstGeom prst="rect">
              <a:avLst/>
            </a:prstGeom>
          </p:spPr>
        </p:pic>
        <p:sp>
          <p:nvSpPr>
            <p:cNvPr id="28" name="文本框 27">
              <a:extLst>
                <a:ext uri="{FF2B5EF4-FFF2-40B4-BE49-F238E27FC236}">
                  <a16:creationId xmlns:a16="http://schemas.microsoft.com/office/drawing/2014/main" id="{F02CADA3-B009-EAE6-6C41-216709DA4826}"/>
                </a:ext>
              </a:extLst>
            </p:cNvPr>
            <p:cNvSpPr txBox="1"/>
            <p:nvPr/>
          </p:nvSpPr>
          <p:spPr>
            <a:xfrm>
              <a:off x="5520017" y="1279756"/>
              <a:ext cx="2796913" cy="369332"/>
            </a:xfrm>
            <a:prstGeom prst="rect">
              <a:avLst/>
            </a:prstGeom>
            <a:noFill/>
          </p:spPr>
          <p:txBody>
            <a:bodyPr wrap="square">
              <a:spAutoFit/>
            </a:bodyPr>
            <a:lstStyle/>
            <a:p>
              <a:r>
                <a:rPr lang="zh-CN" altLang="en-US" b="1">
                  <a:solidFill>
                    <a:srgbClr val="455296"/>
                  </a:solidFill>
                </a:rPr>
                <a:t>通道级级联嵌入</a:t>
              </a:r>
              <a:endParaRPr lang="zh-CN" altLang="en-US">
                <a:solidFill>
                  <a:srgbClr val="455296"/>
                </a:solidFill>
              </a:endParaRPr>
            </a:p>
          </p:txBody>
        </p:sp>
      </p:grpSp>
      <p:sp>
        <p:nvSpPr>
          <p:cNvPr id="55" name="矩形: 圆角 54">
            <a:extLst>
              <a:ext uri="{FF2B5EF4-FFF2-40B4-BE49-F238E27FC236}">
                <a16:creationId xmlns:a16="http://schemas.microsoft.com/office/drawing/2014/main" id="{13EE9808-199B-6B61-535B-0C3E367CF2CE}"/>
              </a:ext>
            </a:extLst>
          </p:cNvPr>
          <p:cNvSpPr/>
          <p:nvPr/>
        </p:nvSpPr>
        <p:spPr>
          <a:xfrm>
            <a:off x="518926" y="4299063"/>
            <a:ext cx="3024115" cy="1178882"/>
          </a:xfrm>
          <a:prstGeom prst="roundRect">
            <a:avLst/>
          </a:prstGeom>
          <a:noFill/>
          <a:ln w="38100">
            <a:solidFill>
              <a:srgbClr val="4552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9B1E9B06-76DC-816E-3489-DB0A6F714639}"/>
              </a:ext>
            </a:extLst>
          </p:cNvPr>
          <p:cNvSpPr/>
          <p:nvPr/>
        </p:nvSpPr>
        <p:spPr>
          <a:xfrm>
            <a:off x="3936505" y="4307518"/>
            <a:ext cx="3671553" cy="1178882"/>
          </a:xfrm>
          <a:prstGeom prst="roundRect">
            <a:avLst/>
          </a:prstGeom>
          <a:noFill/>
          <a:ln w="38100">
            <a:solidFill>
              <a:srgbClr val="4552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a:extLst>
              <a:ext uri="{FF2B5EF4-FFF2-40B4-BE49-F238E27FC236}">
                <a16:creationId xmlns:a16="http://schemas.microsoft.com/office/drawing/2014/main" id="{8C355861-2737-F86A-A911-CFCE6AB70C90}"/>
              </a:ext>
            </a:extLst>
          </p:cNvPr>
          <p:cNvSpPr/>
          <p:nvPr/>
        </p:nvSpPr>
        <p:spPr>
          <a:xfrm>
            <a:off x="8001522" y="4307518"/>
            <a:ext cx="3671553" cy="1178882"/>
          </a:xfrm>
          <a:prstGeom prst="roundRect">
            <a:avLst/>
          </a:prstGeom>
          <a:noFill/>
          <a:ln w="38100">
            <a:solidFill>
              <a:srgbClr val="4552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a:extLst>
              <a:ext uri="{FF2B5EF4-FFF2-40B4-BE49-F238E27FC236}">
                <a16:creationId xmlns:a16="http://schemas.microsoft.com/office/drawing/2014/main" id="{9D84841B-4B06-E694-AC96-5BA537ED8557}"/>
              </a:ext>
            </a:extLst>
          </p:cNvPr>
          <p:cNvGrpSpPr/>
          <p:nvPr/>
        </p:nvGrpSpPr>
        <p:grpSpPr>
          <a:xfrm>
            <a:off x="648047" y="4519172"/>
            <a:ext cx="2844053" cy="812469"/>
            <a:chOff x="5540099" y="3089340"/>
            <a:chExt cx="2844053" cy="812469"/>
          </a:xfrm>
        </p:grpSpPr>
        <p:pic>
          <p:nvPicPr>
            <p:cNvPr id="76" name="图片 75">
              <a:extLst>
                <a:ext uri="{FF2B5EF4-FFF2-40B4-BE49-F238E27FC236}">
                  <a16:creationId xmlns:a16="http://schemas.microsoft.com/office/drawing/2014/main" id="{86F6A184-8A7D-DEA2-DA35-324B563E1086}"/>
                </a:ext>
              </a:extLst>
            </p:cNvPr>
            <p:cNvPicPr>
              <a:picLocks noChangeAspect="1"/>
            </p:cNvPicPr>
            <p:nvPr/>
          </p:nvPicPr>
          <p:blipFill>
            <a:blip r:embed="rId3"/>
            <a:stretch>
              <a:fillRect/>
            </a:stretch>
          </p:blipFill>
          <p:spPr>
            <a:xfrm>
              <a:off x="5540099" y="3458672"/>
              <a:ext cx="2430539" cy="443137"/>
            </a:xfrm>
            <a:prstGeom prst="rect">
              <a:avLst/>
            </a:prstGeom>
          </p:spPr>
        </p:pic>
        <p:sp>
          <p:nvSpPr>
            <p:cNvPr id="77" name="文本框 76">
              <a:extLst>
                <a:ext uri="{FF2B5EF4-FFF2-40B4-BE49-F238E27FC236}">
                  <a16:creationId xmlns:a16="http://schemas.microsoft.com/office/drawing/2014/main" id="{5E4C3542-7CEC-8015-741C-36A5362B2F0D}"/>
                </a:ext>
              </a:extLst>
            </p:cNvPr>
            <p:cNvSpPr txBox="1"/>
            <p:nvPr/>
          </p:nvSpPr>
          <p:spPr>
            <a:xfrm>
              <a:off x="5540099" y="3089340"/>
              <a:ext cx="2844053" cy="369332"/>
            </a:xfrm>
            <a:prstGeom prst="rect">
              <a:avLst/>
            </a:prstGeom>
            <a:noFill/>
          </p:spPr>
          <p:txBody>
            <a:bodyPr wrap="square">
              <a:spAutoFit/>
            </a:bodyPr>
            <a:lstStyle/>
            <a:p>
              <a:r>
                <a:rPr lang="zh-CN" altLang="en-US" b="1"/>
                <a:t>计算红外图像的边缘信息</a:t>
              </a:r>
              <a:r>
                <a:rPr lang="zh-CN" altLang="en-US"/>
                <a:t>：</a:t>
              </a:r>
            </a:p>
          </p:txBody>
        </p:sp>
      </p:grpSp>
      <p:grpSp>
        <p:nvGrpSpPr>
          <p:cNvPr id="78" name="组合 77">
            <a:extLst>
              <a:ext uri="{FF2B5EF4-FFF2-40B4-BE49-F238E27FC236}">
                <a16:creationId xmlns:a16="http://schemas.microsoft.com/office/drawing/2014/main" id="{D4031726-B774-EB01-B919-C39EC62829A9}"/>
              </a:ext>
            </a:extLst>
          </p:cNvPr>
          <p:cNvGrpSpPr/>
          <p:nvPr/>
        </p:nvGrpSpPr>
        <p:grpSpPr>
          <a:xfrm>
            <a:off x="3998242" y="4519172"/>
            <a:ext cx="3632571" cy="851558"/>
            <a:chOff x="5472877" y="3846164"/>
            <a:chExt cx="3632571" cy="851558"/>
          </a:xfrm>
        </p:grpSpPr>
        <p:pic>
          <p:nvPicPr>
            <p:cNvPr id="79" name="图片 78">
              <a:extLst>
                <a:ext uri="{FF2B5EF4-FFF2-40B4-BE49-F238E27FC236}">
                  <a16:creationId xmlns:a16="http://schemas.microsoft.com/office/drawing/2014/main" id="{28C960B4-ABCE-21AA-0A5C-65389831C71B}"/>
                </a:ext>
              </a:extLst>
            </p:cNvPr>
            <p:cNvPicPr>
              <a:picLocks noChangeAspect="1"/>
            </p:cNvPicPr>
            <p:nvPr/>
          </p:nvPicPr>
          <p:blipFill>
            <a:blip r:embed="rId4"/>
            <a:stretch>
              <a:fillRect/>
            </a:stretch>
          </p:blipFill>
          <p:spPr>
            <a:xfrm>
              <a:off x="5472877" y="4215496"/>
              <a:ext cx="1723249" cy="482226"/>
            </a:xfrm>
            <a:prstGeom prst="rect">
              <a:avLst/>
            </a:prstGeom>
          </p:spPr>
        </p:pic>
        <p:sp>
          <p:nvSpPr>
            <p:cNvPr id="80" name="文本框 79">
              <a:extLst>
                <a:ext uri="{FF2B5EF4-FFF2-40B4-BE49-F238E27FC236}">
                  <a16:creationId xmlns:a16="http://schemas.microsoft.com/office/drawing/2014/main" id="{0A2BD699-884D-C3B3-7471-6CDBA83CD078}"/>
                </a:ext>
              </a:extLst>
            </p:cNvPr>
            <p:cNvSpPr txBox="1"/>
            <p:nvPr/>
          </p:nvSpPr>
          <p:spPr>
            <a:xfrm>
              <a:off x="5472877" y="3846164"/>
              <a:ext cx="3632571" cy="369332"/>
            </a:xfrm>
            <a:prstGeom prst="rect">
              <a:avLst/>
            </a:prstGeom>
            <a:noFill/>
          </p:spPr>
          <p:txBody>
            <a:bodyPr wrap="square">
              <a:spAutoFit/>
            </a:bodyPr>
            <a:lstStyle/>
            <a:p>
              <a:r>
                <a:rPr lang="zh-CN" altLang="en-US" b="1"/>
                <a:t>第一次嵌入</a:t>
              </a:r>
              <a:r>
                <a:rPr lang="zh-CN" altLang="en-US"/>
                <a:t>：定位目标的大致区域</a:t>
              </a:r>
            </a:p>
          </p:txBody>
        </p:sp>
      </p:grpSp>
      <p:grpSp>
        <p:nvGrpSpPr>
          <p:cNvPr id="87" name="组合 86">
            <a:extLst>
              <a:ext uri="{FF2B5EF4-FFF2-40B4-BE49-F238E27FC236}">
                <a16:creationId xmlns:a16="http://schemas.microsoft.com/office/drawing/2014/main" id="{41FB5C0D-907E-E45C-457C-8F0EAF5E5F4A}"/>
              </a:ext>
            </a:extLst>
          </p:cNvPr>
          <p:cNvGrpSpPr/>
          <p:nvPr/>
        </p:nvGrpSpPr>
        <p:grpSpPr>
          <a:xfrm>
            <a:off x="8130642" y="4398604"/>
            <a:ext cx="3413311" cy="1020349"/>
            <a:chOff x="8042754" y="4400947"/>
            <a:chExt cx="3413311" cy="1020349"/>
          </a:xfrm>
        </p:grpSpPr>
        <p:pic>
          <p:nvPicPr>
            <p:cNvPr id="85" name="图片 84">
              <a:extLst>
                <a:ext uri="{FF2B5EF4-FFF2-40B4-BE49-F238E27FC236}">
                  <a16:creationId xmlns:a16="http://schemas.microsoft.com/office/drawing/2014/main" id="{9BAE4D0C-5806-D1F4-7439-E7553318DE12}"/>
                </a:ext>
              </a:extLst>
            </p:cNvPr>
            <p:cNvPicPr>
              <a:picLocks noChangeAspect="1"/>
            </p:cNvPicPr>
            <p:nvPr/>
          </p:nvPicPr>
          <p:blipFill>
            <a:blip r:embed="rId5"/>
            <a:stretch>
              <a:fillRect/>
            </a:stretch>
          </p:blipFill>
          <p:spPr>
            <a:xfrm>
              <a:off x="8042754" y="5018536"/>
              <a:ext cx="3365003" cy="402760"/>
            </a:xfrm>
            <a:prstGeom prst="rect">
              <a:avLst/>
            </a:prstGeom>
          </p:spPr>
        </p:pic>
        <p:sp>
          <p:nvSpPr>
            <p:cNvPr id="86" name="文本框 85">
              <a:extLst>
                <a:ext uri="{FF2B5EF4-FFF2-40B4-BE49-F238E27FC236}">
                  <a16:creationId xmlns:a16="http://schemas.microsoft.com/office/drawing/2014/main" id="{0990C8DF-1F30-C6CE-9DB6-889DE1AB9D2D}"/>
                </a:ext>
              </a:extLst>
            </p:cNvPr>
            <p:cNvSpPr txBox="1"/>
            <p:nvPr/>
          </p:nvSpPr>
          <p:spPr>
            <a:xfrm>
              <a:off x="8042754" y="4400947"/>
              <a:ext cx="3413311" cy="646331"/>
            </a:xfrm>
            <a:prstGeom prst="rect">
              <a:avLst/>
            </a:prstGeom>
            <a:noFill/>
          </p:spPr>
          <p:txBody>
            <a:bodyPr wrap="square" rtlCol="0">
              <a:spAutoFit/>
            </a:bodyPr>
            <a:lstStyle/>
            <a:p>
              <a:r>
                <a:rPr lang="zh-CN" altLang="en-US" b="1">
                  <a:effectLst/>
                </a:rPr>
                <a:t>第二次嵌入</a:t>
              </a:r>
              <a:r>
                <a:rPr lang="zh-CN" altLang="en-US">
                  <a:effectLst/>
                </a:rPr>
                <a:t>：强调目标数量和边界信息，防止</a:t>
              </a:r>
              <a:r>
                <a:rPr lang="zh-CN" altLang="en-US" b="1">
                  <a:effectLst/>
                </a:rPr>
                <a:t>近距离目标粘连</a:t>
              </a:r>
              <a:endParaRPr lang="zh-CN" altLang="en-US"/>
            </a:p>
          </p:txBody>
        </p:sp>
      </p:grpSp>
    </p:spTree>
    <p:extLst>
      <p:ext uri="{BB962C8B-B14F-4D97-AF65-F5344CB8AC3E}">
        <p14:creationId xmlns:p14="http://schemas.microsoft.com/office/powerpoint/2010/main" val="2691812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4E705-E817-DD05-735B-9C612065F362}"/>
            </a:ext>
          </a:extLst>
        </p:cNvPr>
        <p:cNvGrpSpPr/>
        <p:nvPr/>
      </p:nvGrpSpPr>
      <p:grpSpPr>
        <a:xfrm>
          <a:off x="0" y="0"/>
          <a:ext cx="0" cy="0"/>
          <a:chOff x="0" y="0"/>
          <a:chExt cx="0" cy="0"/>
        </a:xfrm>
      </p:grpSpPr>
      <p:sp>
        <p:nvSpPr>
          <p:cNvPr id="3" name="文本占位符 1">
            <a:extLst>
              <a:ext uri="{FF2B5EF4-FFF2-40B4-BE49-F238E27FC236}">
                <a16:creationId xmlns:a16="http://schemas.microsoft.com/office/drawing/2014/main" id="{52D6EB2B-9552-1C10-2F23-9CF2347BFD82}"/>
              </a:ext>
            </a:extLst>
          </p:cNvPr>
          <p:cNvSpPr>
            <a:spLocks noGrp="1"/>
          </p:cNvSpPr>
          <p:nvPr>
            <p:ph type="body" sz="quarter" idx="13"/>
          </p:nvPr>
        </p:nvSpPr>
        <p:spPr>
          <a:xfrm>
            <a:off x="0" y="92388"/>
            <a:ext cx="12192000" cy="583007"/>
          </a:xfrm>
        </p:spPr>
        <p:txBody>
          <a:bodyPr/>
          <a:lstStyle/>
          <a:p>
            <a:pPr marL="0" indent="0">
              <a:buNone/>
            </a:pPr>
            <a:r>
              <a:rPr lang="en-US" altLang="zh-CN"/>
              <a:t> EDGSP</a:t>
            </a:r>
            <a:r>
              <a:rPr lang="zh-CN" altLang="en-US"/>
              <a:t>（能量双引导单点提示）</a:t>
            </a:r>
          </a:p>
        </p:txBody>
      </p:sp>
      <p:sp>
        <p:nvSpPr>
          <p:cNvPr id="4" name="文本框 3">
            <a:extLst>
              <a:ext uri="{FF2B5EF4-FFF2-40B4-BE49-F238E27FC236}">
                <a16:creationId xmlns:a16="http://schemas.microsoft.com/office/drawing/2014/main" id="{A39E7635-B03C-AF63-83E2-77EEDA7456F6}"/>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arXiv:2408.08191v5 [cs.CV] 16 Nov 2024</a:t>
            </a:r>
            <a:endParaRPr lang="zh-CN" altLang="en-US" b="1">
              <a:solidFill>
                <a:schemeClr val="bg1">
                  <a:lumMod val="65000"/>
                </a:schemeClr>
              </a:solidFill>
            </a:endParaRPr>
          </a:p>
        </p:txBody>
      </p:sp>
      <p:pic>
        <p:nvPicPr>
          <p:cNvPr id="5" name="图片 4">
            <a:extLst>
              <a:ext uri="{FF2B5EF4-FFF2-40B4-BE49-F238E27FC236}">
                <a16:creationId xmlns:a16="http://schemas.microsoft.com/office/drawing/2014/main" id="{111A11CE-2CA4-2FD7-022D-9A1791C605C8}"/>
              </a:ext>
            </a:extLst>
          </p:cNvPr>
          <p:cNvPicPr>
            <a:picLocks noChangeAspect="1"/>
          </p:cNvPicPr>
          <p:nvPr/>
        </p:nvPicPr>
        <p:blipFill>
          <a:blip r:embed="rId2"/>
          <a:stretch>
            <a:fillRect/>
          </a:stretch>
        </p:blipFill>
        <p:spPr>
          <a:xfrm>
            <a:off x="362077" y="1447200"/>
            <a:ext cx="11433717" cy="2651471"/>
          </a:xfrm>
          <a:prstGeom prst="rect">
            <a:avLst/>
          </a:prstGeom>
        </p:spPr>
      </p:pic>
      <p:sp>
        <p:nvSpPr>
          <p:cNvPr id="7" name="文本框 6">
            <a:extLst>
              <a:ext uri="{FF2B5EF4-FFF2-40B4-BE49-F238E27FC236}">
                <a16:creationId xmlns:a16="http://schemas.microsoft.com/office/drawing/2014/main" id="{BFD595C4-2B6F-EFF4-C43F-3CB45345BA30}"/>
              </a:ext>
            </a:extLst>
          </p:cNvPr>
          <p:cNvSpPr txBox="1"/>
          <p:nvPr/>
        </p:nvSpPr>
        <p:spPr>
          <a:xfrm>
            <a:off x="362076" y="849600"/>
            <a:ext cx="7874248" cy="583007"/>
          </a:xfrm>
          <a:prstGeom prst="rect">
            <a:avLst/>
          </a:prstGeom>
          <a:noFill/>
        </p:spPr>
        <p:txBody>
          <a:bodyPr wrap="square" rtlCol="0">
            <a:spAutoFit/>
          </a:bodyPr>
          <a:lstStyle/>
          <a:p>
            <a:r>
              <a:rPr lang="en-US" altLang="zh-CN" sz="3200" b="1">
                <a:solidFill>
                  <a:srgbClr val="FF0000"/>
                </a:solidFill>
              </a:rPr>
              <a:t>C. </a:t>
            </a:r>
            <a:r>
              <a:rPr lang="zh-CN" altLang="en-US" sz="3200" b="1">
                <a:solidFill>
                  <a:srgbClr val="FF0000"/>
                </a:solidFill>
              </a:rPr>
              <a:t>基于 </a:t>
            </a:r>
            <a:r>
              <a:rPr lang="en-US" altLang="zh-CN" sz="3200" b="1">
                <a:solidFill>
                  <a:srgbClr val="FF0000"/>
                </a:solidFill>
              </a:rPr>
              <a:t>Bounding Box </a:t>
            </a:r>
            <a:r>
              <a:rPr lang="zh-CN" altLang="en-US" sz="3200" b="1">
                <a:solidFill>
                  <a:srgbClr val="FF0000"/>
                </a:solidFill>
              </a:rPr>
              <a:t>的匹配（</a:t>
            </a:r>
            <a:r>
              <a:rPr lang="en-US" altLang="zh-CN" sz="3200" b="1">
                <a:solidFill>
                  <a:srgbClr val="FF0000"/>
                </a:solidFill>
              </a:rPr>
              <a:t>BBM</a:t>
            </a:r>
            <a:r>
              <a:rPr lang="zh-CN" altLang="en-US" sz="3200" b="1">
                <a:solidFill>
                  <a:srgbClr val="FF0000"/>
                </a:solidFill>
              </a:rPr>
              <a:t>）</a:t>
            </a:r>
          </a:p>
        </p:txBody>
      </p:sp>
      <p:sp>
        <p:nvSpPr>
          <p:cNvPr id="2" name="思想气泡: 云 1">
            <a:extLst>
              <a:ext uri="{FF2B5EF4-FFF2-40B4-BE49-F238E27FC236}">
                <a16:creationId xmlns:a16="http://schemas.microsoft.com/office/drawing/2014/main" id="{323B9430-9171-45A5-A482-29FA9D47BD12}"/>
              </a:ext>
            </a:extLst>
          </p:cNvPr>
          <p:cNvSpPr/>
          <p:nvPr/>
        </p:nvSpPr>
        <p:spPr>
          <a:xfrm flipV="1">
            <a:off x="8666629" y="4047563"/>
            <a:ext cx="2830606" cy="1996889"/>
          </a:xfrm>
          <a:prstGeom prst="cloudCallout">
            <a:avLst>
              <a:gd name="adj1" fmla="val -84338"/>
              <a:gd name="adj2" fmla="val 12861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F1927FA-5A25-E34C-B72F-82F151FF7318}"/>
              </a:ext>
            </a:extLst>
          </p:cNvPr>
          <p:cNvSpPr txBox="1"/>
          <p:nvPr/>
        </p:nvSpPr>
        <p:spPr>
          <a:xfrm>
            <a:off x="9146240" y="4511951"/>
            <a:ext cx="1987925" cy="1200329"/>
          </a:xfrm>
          <a:prstGeom prst="rect">
            <a:avLst/>
          </a:prstGeom>
          <a:noFill/>
        </p:spPr>
        <p:txBody>
          <a:bodyPr wrap="square">
            <a:spAutoFit/>
          </a:bodyPr>
          <a:lstStyle/>
          <a:p>
            <a:r>
              <a:rPr lang="zh-CN" altLang="en-US">
                <a:solidFill>
                  <a:schemeClr val="bg1"/>
                </a:solidFill>
              </a:rPr>
              <a:t>若使用</a:t>
            </a:r>
            <a:r>
              <a:rPr lang="zh-CN" altLang="en-US" b="1">
                <a:solidFill>
                  <a:schemeClr val="bg1"/>
                </a:solidFill>
              </a:rPr>
              <a:t>依赖八邻域匹配</a:t>
            </a:r>
            <a:r>
              <a:rPr lang="zh-CN" altLang="en-US">
                <a:solidFill>
                  <a:schemeClr val="bg1"/>
                </a:solidFill>
              </a:rPr>
              <a:t>的方法来消除误标，会带来什么问题？</a:t>
            </a:r>
          </a:p>
        </p:txBody>
      </p:sp>
      <p:sp>
        <p:nvSpPr>
          <p:cNvPr id="10" name="文本框 9">
            <a:extLst>
              <a:ext uri="{FF2B5EF4-FFF2-40B4-BE49-F238E27FC236}">
                <a16:creationId xmlns:a16="http://schemas.microsoft.com/office/drawing/2014/main" id="{E7B4B3B4-AAB4-D25E-6ED7-306BB4D9D76E}"/>
              </a:ext>
            </a:extLst>
          </p:cNvPr>
          <p:cNvSpPr txBox="1"/>
          <p:nvPr/>
        </p:nvSpPr>
        <p:spPr>
          <a:xfrm>
            <a:off x="1512794" y="4748396"/>
            <a:ext cx="6118412" cy="646331"/>
          </a:xfrm>
          <a:prstGeom prst="rect">
            <a:avLst/>
          </a:prstGeom>
          <a:noFill/>
        </p:spPr>
        <p:txBody>
          <a:bodyPr wrap="square">
            <a:spAutoFit/>
          </a:bodyPr>
          <a:lstStyle/>
          <a:p>
            <a:pPr marL="800100" marR="0" lvl="1" indent="-342900">
              <a:buFont typeface="+mj-ea"/>
              <a:buAutoNum type="circleNumDbPlain"/>
            </a:pPr>
            <a:r>
              <a:rPr lang="zh-CN" altLang="en-US" b="1">
                <a:effectLst/>
              </a:rPr>
              <a:t>当单点落在目标边界或外部</a:t>
            </a:r>
            <a:r>
              <a:rPr lang="zh-CN" altLang="en-US">
                <a:effectLst/>
              </a:rPr>
              <a:t> 时，容易导致误差。</a:t>
            </a:r>
          </a:p>
          <a:p>
            <a:pPr marL="800100" marR="0" lvl="1" indent="-342900">
              <a:buFont typeface="+mj-ea"/>
              <a:buAutoNum type="circleNumDbPlain"/>
            </a:pPr>
            <a:r>
              <a:rPr lang="zh-CN" altLang="en-US">
                <a:effectLst/>
              </a:rPr>
              <a:t>不能准确处理 </a:t>
            </a:r>
            <a:r>
              <a:rPr lang="zh-CN" altLang="en-US" b="1">
                <a:effectLst/>
              </a:rPr>
              <a:t>目标粘连和误检问题</a:t>
            </a:r>
            <a:r>
              <a:rPr lang="zh-CN" altLang="en-US">
                <a:effectLst/>
              </a:rPr>
              <a:t>。</a:t>
            </a:r>
          </a:p>
        </p:txBody>
      </p:sp>
    </p:spTree>
    <p:extLst>
      <p:ext uri="{BB962C8B-B14F-4D97-AF65-F5344CB8AC3E}">
        <p14:creationId xmlns:p14="http://schemas.microsoft.com/office/powerpoint/2010/main" val="3875510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2A0E-F499-AB22-0E9F-A1523768673F}"/>
            </a:ext>
          </a:extLst>
        </p:cNvPr>
        <p:cNvGrpSpPr/>
        <p:nvPr/>
      </p:nvGrpSpPr>
      <p:grpSpPr>
        <a:xfrm>
          <a:off x="0" y="0"/>
          <a:ext cx="0" cy="0"/>
          <a:chOff x="0" y="0"/>
          <a:chExt cx="0" cy="0"/>
        </a:xfrm>
      </p:grpSpPr>
      <p:sp>
        <p:nvSpPr>
          <p:cNvPr id="3" name="文本占位符 1">
            <a:extLst>
              <a:ext uri="{FF2B5EF4-FFF2-40B4-BE49-F238E27FC236}">
                <a16:creationId xmlns:a16="http://schemas.microsoft.com/office/drawing/2014/main" id="{D5AC75C8-9A8F-A47A-EDAC-BD00BC3E4027}"/>
              </a:ext>
            </a:extLst>
          </p:cNvPr>
          <p:cNvSpPr>
            <a:spLocks noGrp="1"/>
          </p:cNvSpPr>
          <p:nvPr>
            <p:ph type="body" sz="quarter" idx="13"/>
          </p:nvPr>
        </p:nvSpPr>
        <p:spPr>
          <a:xfrm>
            <a:off x="0" y="92388"/>
            <a:ext cx="12192000" cy="583007"/>
          </a:xfrm>
        </p:spPr>
        <p:txBody>
          <a:bodyPr/>
          <a:lstStyle/>
          <a:p>
            <a:pPr marL="0" indent="0">
              <a:buNone/>
            </a:pPr>
            <a:r>
              <a:rPr lang="en-US" altLang="zh-CN"/>
              <a:t> EDGSP</a:t>
            </a:r>
            <a:r>
              <a:rPr lang="zh-CN" altLang="en-US"/>
              <a:t>（能量双引导单点提示）</a:t>
            </a:r>
          </a:p>
        </p:txBody>
      </p:sp>
      <p:sp>
        <p:nvSpPr>
          <p:cNvPr id="4" name="文本框 3">
            <a:extLst>
              <a:ext uri="{FF2B5EF4-FFF2-40B4-BE49-F238E27FC236}">
                <a16:creationId xmlns:a16="http://schemas.microsoft.com/office/drawing/2014/main" id="{6EAAB6FA-C4E8-1403-514E-E7347C6ABC98}"/>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arXiv:2408.08191v5 [cs.CV] 16 Nov 2024</a:t>
            </a:r>
            <a:endParaRPr lang="zh-CN" altLang="en-US" b="1">
              <a:solidFill>
                <a:schemeClr val="bg1">
                  <a:lumMod val="65000"/>
                </a:schemeClr>
              </a:solidFill>
            </a:endParaRPr>
          </a:p>
        </p:txBody>
      </p:sp>
      <p:sp>
        <p:nvSpPr>
          <p:cNvPr id="7" name="文本框 6">
            <a:extLst>
              <a:ext uri="{FF2B5EF4-FFF2-40B4-BE49-F238E27FC236}">
                <a16:creationId xmlns:a16="http://schemas.microsoft.com/office/drawing/2014/main" id="{B5403BD2-C6F7-E827-0970-A36294C792DE}"/>
              </a:ext>
            </a:extLst>
          </p:cNvPr>
          <p:cNvSpPr txBox="1"/>
          <p:nvPr/>
        </p:nvSpPr>
        <p:spPr>
          <a:xfrm>
            <a:off x="362076" y="849600"/>
            <a:ext cx="7874248" cy="583007"/>
          </a:xfrm>
          <a:prstGeom prst="rect">
            <a:avLst/>
          </a:prstGeom>
          <a:noFill/>
        </p:spPr>
        <p:txBody>
          <a:bodyPr wrap="square" rtlCol="0">
            <a:spAutoFit/>
          </a:bodyPr>
          <a:lstStyle/>
          <a:p>
            <a:r>
              <a:rPr lang="en-US" altLang="zh-CN" sz="3200" b="1">
                <a:solidFill>
                  <a:srgbClr val="FF0000"/>
                </a:solidFill>
              </a:rPr>
              <a:t>C. </a:t>
            </a:r>
            <a:r>
              <a:rPr lang="zh-CN" altLang="en-US" sz="3200" b="1">
                <a:solidFill>
                  <a:srgbClr val="FF0000"/>
                </a:solidFill>
              </a:rPr>
              <a:t>基于 </a:t>
            </a:r>
            <a:r>
              <a:rPr lang="en-US" altLang="zh-CN" sz="3200" b="1">
                <a:solidFill>
                  <a:srgbClr val="FF0000"/>
                </a:solidFill>
              </a:rPr>
              <a:t>Bounding Box </a:t>
            </a:r>
            <a:r>
              <a:rPr lang="zh-CN" altLang="en-US" sz="3200" b="1">
                <a:solidFill>
                  <a:srgbClr val="FF0000"/>
                </a:solidFill>
              </a:rPr>
              <a:t>的匹配（</a:t>
            </a:r>
            <a:r>
              <a:rPr lang="en-US" altLang="zh-CN" sz="3200" b="1">
                <a:solidFill>
                  <a:srgbClr val="FF0000"/>
                </a:solidFill>
              </a:rPr>
              <a:t>BBM</a:t>
            </a:r>
            <a:r>
              <a:rPr lang="zh-CN" altLang="en-US" sz="3200" b="1">
                <a:solidFill>
                  <a:srgbClr val="FF0000"/>
                </a:solidFill>
              </a:rPr>
              <a:t>）</a:t>
            </a:r>
          </a:p>
        </p:txBody>
      </p:sp>
      <p:grpSp>
        <p:nvGrpSpPr>
          <p:cNvPr id="31" name="组合 30">
            <a:extLst>
              <a:ext uri="{FF2B5EF4-FFF2-40B4-BE49-F238E27FC236}">
                <a16:creationId xmlns:a16="http://schemas.microsoft.com/office/drawing/2014/main" id="{34741C30-CBC2-BFC3-52D1-5EEA41FE1732}"/>
              </a:ext>
            </a:extLst>
          </p:cNvPr>
          <p:cNvGrpSpPr/>
          <p:nvPr/>
        </p:nvGrpSpPr>
        <p:grpSpPr>
          <a:xfrm>
            <a:off x="506431" y="1434375"/>
            <a:ext cx="4316120" cy="4597178"/>
            <a:chOff x="506431" y="1434375"/>
            <a:chExt cx="4316120" cy="4597178"/>
          </a:xfrm>
        </p:grpSpPr>
        <p:pic>
          <p:nvPicPr>
            <p:cNvPr id="32" name="图片 31">
              <a:extLst>
                <a:ext uri="{FF2B5EF4-FFF2-40B4-BE49-F238E27FC236}">
                  <a16:creationId xmlns:a16="http://schemas.microsoft.com/office/drawing/2014/main" id="{C61B41B5-7BB3-A3B1-0A81-A59A6265E5FE}"/>
                </a:ext>
              </a:extLst>
            </p:cNvPr>
            <p:cNvPicPr>
              <a:picLocks noChangeAspect="1"/>
            </p:cNvPicPr>
            <p:nvPr/>
          </p:nvPicPr>
          <p:blipFill>
            <a:blip r:embed="rId2"/>
            <a:stretch>
              <a:fillRect/>
            </a:stretch>
          </p:blipFill>
          <p:spPr>
            <a:xfrm>
              <a:off x="506431" y="1434375"/>
              <a:ext cx="4243943" cy="4597178"/>
            </a:xfrm>
            <a:prstGeom prst="rect">
              <a:avLst/>
            </a:prstGeom>
          </p:spPr>
        </p:pic>
        <p:sp>
          <p:nvSpPr>
            <p:cNvPr id="33" name="文本框 32">
              <a:extLst>
                <a:ext uri="{FF2B5EF4-FFF2-40B4-BE49-F238E27FC236}">
                  <a16:creationId xmlns:a16="http://schemas.microsoft.com/office/drawing/2014/main" id="{BDB5C8EB-7046-86B6-70BB-35FA3918E794}"/>
                </a:ext>
              </a:extLst>
            </p:cNvPr>
            <p:cNvSpPr txBox="1"/>
            <p:nvPr/>
          </p:nvSpPr>
          <p:spPr>
            <a:xfrm>
              <a:off x="2388799" y="2712153"/>
              <a:ext cx="1100713" cy="276999"/>
            </a:xfrm>
            <a:prstGeom prst="rect">
              <a:avLst/>
            </a:prstGeom>
            <a:noFill/>
          </p:spPr>
          <p:txBody>
            <a:bodyPr wrap="square" rtlCol="0">
              <a:spAutoFit/>
            </a:bodyPr>
            <a:lstStyle/>
            <a:p>
              <a:r>
                <a:rPr lang="zh-CN" altLang="en-US" sz="1200" b="1">
                  <a:solidFill>
                    <a:srgbClr val="FF0000"/>
                  </a:solidFill>
                </a:rPr>
                <a:t>初始化 </a:t>
              </a:r>
              <a:r>
                <a:rPr lang="en-US" altLang="zh-CN" sz="1200" b="1">
                  <a:solidFill>
                    <a:srgbClr val="FF0000"/>
                  </a:solidFill>
                </a:rPr>
                <a:t>U = B</a:t>
              </a:r>
              <a:endParaRPr lang="zh-CN" altLang="en-US" sz="1200" b="1">
                <a:solidFill>
                  <a:srgbClr val="FF0000"/>
                </a:solidFill>
              </a:endParaRPr>
            </a:p>
          </p:txBody>
        </p:sp>
        <p:sp>
          <p:nvSpPr>
            <p:cNvPr id="34" name="文本框 33">
              <a:extLst>
                <a:ext uri="{FF2B5EF4-FFF2-40B4-BE49-F238E27FC236}">
                  <a16:creationId xmlns:a16="http://schemas.microsoft.com/office/drawing/2014/main" id="{78DF8EE7-8FB1-DDA2-7E0F-B072A7AC3BF1}"/>
                </a:ext>
              </a:extLst>
            </p:cNvPr>
            <p:cNvSpPr txBox="1"/>
            <p:nvPr/>
          </p:nvSpPr>
          <p:spPr>
            <a:xfrm>
              <a:off x="2383691" y="2943085"/>
              <a:ext cx="2366683" cy="277000"/>
            </a:xfrm>
            <a:prstGeom prst="rect">
              <a:avLst/>
            </a:prstGeom>
            <a:noFill/>
          </p:spPr>
          <p:txBody>
            <a:bodyPr wrap="square">
              <a:spAutoFit/>
            </a:bodyPr>
            <a:lstStyle/>
            <a:p>
              <a:r>
                <a:rPr lang="zh-CN" altLang="en-US" sz="1200" b="1">
                  <a:solidFill>
                    <a:srgbClr val="FF0000"/>
                  </a:solidFill>
                </a:rPr>
                <a:t>遍历提示区域中的每个聚类 </a:t>
              </a:r>
              <a:r>
                <a:rPr lang="en-US" altLang="zh-CN" sz="1200" b="1">
                  <a:solidFill>
                    <a:srgbClr val="FF0000"/>
                  </a:solidFill>
                </a:rPr>
                <a:t>Gₖ</a:t>
              </a:r>
              <a:endParaRPr lang="zh-CN" altLang="en-US" sz="1200" b="1">
                <a:solidFill>
                  <a:srgbClr val="FF0000"/>
                </a:solidFill>
              </a:endParaRPr>
            </a:p>
          </p:txBody>
        </p:sp>
        <p:sp>
          <p:nvSpPr>
            <p:cNvPr id="35" name="文本框 34">
              <a:extLst>
                <a:ext uri="{FF2B5EF4-FFF2-40B4-BE49-F238E27FC236}">
                  <a16:creationId xmlns:a16="http://schemas.microsoft.com/office/drawing/2014/main" id="{384F6DFC-02BF-1DEA-3CA0-A676F1F220CF}"/>
                </a:ext>
              </a:extLst>
            </p:cNvPr>
            <p:cNvSpPr txBox="1"/>
            <p:nvPr/>
          </p:nvSpPr>
          <p:spPr>
            <a:xfrm>
              <a:off x="2393863" y="3498241"/>
              <a:ext cx="1610010" cy="276999"/>
            </a:xfrm>
            <a:prstGeom prst="rect">
              <a:avLst/>
            </a:prstGeom>
            <a:noFill/>
          </p:spPr>
          <p:txBody>
            <a:bodyPr wrap="square">
              <a:spAutoFit/>
            </a:bodyPr>
            <a:lstStyle/>
            <a:p>
              <a:r>
                <a:rPr lang="zh-CN" altLang="en-US" sz="1200" b="1">
                  <a:solidFill>
                    <a:srgbClr val="FF0000"/>
                  </a:solidFill>
                </a:rPr>
                <a:t>遍历候选区域 </a:t>
              </a:r>
              <a:r>
                <a:rPr lang="en-US" altLang="zh-CN" sz="1200" b="1">
                  <a:solidFill>
                    <a:srgbClr val="FF0000"/>
                  </a:solidFill>
                </a:rPr>
                <a:t>Tⱼ</a:t>
              </a:r>
              <a:endParaRPr lang="zh-CN" altLang="en-US" sz="1200" b="1">
                <a:solidFill>
                  <a:srgbClr val="FF0000"/>
                </a:solidFill>
              </a:endParaRPr>
            </a:p>
          </p:txBody>
        </p:sp>
        <p:sp>
          <p:nvSpPr>
            <p:cNvPr id="36" name="文本框 35">
              <a:extLst>
                <a:ext uri="{FF2B5EF4-FFF2-40B4-BE49-F238E27FC236}">
                  <a16:creationId xmlns:a16="http://schemas.microsoft.com/office/drawing/2014/main" id="{5A32F252-890D-0931-C896-E96EC0C96FCF}"/>
                </a:ext>
              </a:extLst>
            </p:cNvPr>
            <p:cNvSpPr txBox="1"/>
            <p:nvPr/>
          </p:nvSpPr>
          <p:spPr>
            <a:xfrm>
              <a:off x="3887980" y="4283108"/>
              <a:ext cx="934571" cy="276999"/>
            </a:xfrm>
            <a:prstGeom prst="rect">
              <a:avLst/>
            </a:prstGeom>
            <a:noFill/>
          </p:spPr>
          <p:txBody>
            <a:bodyPr wrap="square">
              <a:spAutoFit/>
            </a:bodyPr>
            <a:lstStyle/>
            <a:p>
              <a:r>
                <a:rPr lang="zh-CN" altLang="en-US" sz="1200" b="1">
                  <a:solidFill>
                    <a:srgbClr val="FF0000"/>
                  </a:solidFill>
                </a:rPr>
                <a:t>匹配判断</a:t>
              </a:r>
            </a:p>
          </p:txBody>
        </p:sp>
        <p:sp>
          <p:nvSpPr>
            <p:cNvPr id="37" name="文本框 36">
              <a:extLst>
                <a:ext uri="{FF2B5EF4-FFF2-40B4-BE49-F238E27FC236}">
                  <a16:creationId xmlns:a16="http://schemas.microsoft.com/office/drawing/2014/main" id="{5A2A9B20-827E-C6B4-97A7-D1E94BCB962E}"/>
                </a:ext>
              </a:extLst>
            </p:cNvPr>
            <p:cNvSpPr txBox="1"/>
            <p:nvPr/>
          </p:nvSpPr>
          <p:spPr>
            <a:xfrm>
              <a:off x="1736413" y="5624525"/>
              <a:ext cx="1524498" cy="276999"/>
            </a:xfrm>
            <a:prstGeom prst="rect">
              <a:avLst/>
            </a:prstGeom>
            <a:noFill/>
          </p:spPr>
          <p:txBody>
            <a:bodyPr wrap="square">
              <a:spAutoFit/>
            </a:bodyPr>
            <a:lstStyle/>
            <a:p>
              <a:r>
                <a:rPr lang="zh-CN" altLang="en-US" sz="1200" b="1">
                  <a:solidFill>
                    <a:srgbClr val="FF0000"/>
                  </a:solidFill>
                </a:rPr>
                <a:t>最终计算伪标签 </a:t>
              </a:r>
              <a:r>
                <a:rPr lang="en-US" altLang="zh-CN" sz="1200" b="1">
                  <a:solidFill>
                    <a:srgbClr val="FF0000"/>
                  </a:solidFill>
                </a:rPr>
                <a:t>Oₚ</a:t>
              </a:r>
              <a:endParaRPr lang="zh-CN" altLang="en-US" sz="1200" b="1">
                <a:solidFill>
                  <a:srgbClr val="FF0000"/>
                </a:solidFill>
              </a:endParaRPr>
            </a:p>
          </p:txBody>
        </p:sp>
      </p:grpSp>
      <p:pic>
        <p:nvPicPr>
          <p:cNvPr id="39" name="图片 38">
            <a:extLst>
              <a:ext uri="{FF2B5EF4-FFF2-40B4-BE49-F238E27FC236}">
                <a16:creationId xmlns:a16="http://schemas.microsoft.com/office/drawing/2014/main" id="{AC7C8615-CFE1-F5CD-5674-D9292FEA2BB6}"/>
              </a:ext>
            </a:extLst>
          </p:cNvPr>
          <p:cNvPicPr>
            <a:picLocks noChangeAspect="1"/>
          </p:cNvPicPr>
          <p:nvPr/>
        </p:nvPicPr>
        <p:blipFill>
          <a:blip r:embed="rId3"/>
          <a:stretch>
            <a:fillRect/>
          </a:stretch>
        </p:blipFill>
        <p:spPr>
          <a:xfrm>
            <a:off x="5533191" y="1376265"/>
            <a:ext cx="5029473" cy="2190937"/>
          </a:xfrm>
          <a:prstGeom prst="rect">
            <a:avLst/>
          </a:prstGeom>
        </p:spPr>
      </p:pic>
      <p:grpSp>
        <p:nvGrpSpPr>
          <p:cNvPr id="40" name="组合 39">
            <a:extLst>
              <a:ext uri="{FF2B5EF4-FFF2-40B4-BE49-F238E27FC236}">
                <a16:creationId xmlns:a16="http://schemas.microsoft.com/office/drawing/2014/main" id="{F3B326B5-393C-E615-5C66-145E1AF76A23}"/>
              </a:ext>
            </a:extLst>
          </p:cNvPr>
          <p:cNvGrpSpPr/>
          <p:nvPr/>
        </p:nvGrpSpPr>
        <p:grpSpPr>
          <a:xfrm>
            <a:off x="5533192" y="3692180"/>
            <a:ext cx="3201783" cy="706712"/>
            <a:chOff x="235674" y="4418154"/>
            <a:chExt cx="3201783" cy="706712"/>
          </a:xfrm>
        </p:grpSpPr>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B98B7905-2043-F2BE-4B85-DAA0E0AD9C3D}"/>
                    </a:ext>
                  </a:extLst>
                </p:cNvPr>
                <p:cNvSpPr txBox="1"/>
                <p:nvPr/>
              </p:nvSpPr>
              <p:spPr>
                <a:xfrm>
                  <a:off x="235674" y="4418154"/>
                  <a:ext cx="3201783" cy="338554"/>
                </a:xfrm>
                <a:prstGeom prst="rect">
                  <a:avLst/>
                </a:prstGeom>
                <a:noFill/>
              </p:spPr>
              <p:txBody>
                <a:bodyPr wrap="square" rtlCol="0">
                  <a:spAutoFit/>
                </a:bodyPr>
                <a:lstStyle/>
                <a:p>
                  <a:r>
                    <a:rPr lang="zh-CN" altLang="en-US" sz="1600"/>
                    <a:t>计算显著图 </a:t>
                  </a:r>
                  <a14:m>
                    <m:oMath xmlns:m="http://schemas.openxmlformats.org/officeDocument/2006/math">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𝑂</m:t>
                          </m:r>
                        </m:e>
                        <m:sub>
                          <m:r>
                            <a:rPr lang="zh-CN" altLang="en-US" sz="1600" i="1">
                              <a:latin typeface="Cambria Math" panose="02040503050406030204" pitchFamily="18" charset="0"/>
                            </a:rPr>
                            <m:t>𝑠</m:t>
                          </m:r>
                        </m:sub>
                      </m:sSub>
                      <m:r>
                        <a:rPr lang="en-US" altLang="zh-CN" sz="1600">
                          <a:latin typeface="Cambria Math" panose="02040503050406030204" pitchFamily="18" charset="0"/>
                        </a:rPr>
                        <m:t> </m:t>
                      </m:r>
                      <m:r>
                        <a:rPr lang="zh-CN" altLang="en-US" sz="1600" i="1">
                          <a:latin typeface="Cambria Math" panose="02040503050406030204" pitchFamily="18" charset="0"/>
                        </a:rPr>
                        <m:t>，</m:t>
                      </m:r>
                    </m:oMath>
                  </a14:m>
                  <a:r>
                    <a:rPr lang="zh-CN" altLang="en-US" sz="1600"/>
                    <a:t>并进行</a:t>
                  </a:r>
                  <a:r>
                    <a:rPr lang="zh-CN" altLang="en-US" sz="1600" b="1"/>
                    <a:t>分割</a:t>
                  </a:r>
                  <a:r>
                    <a:rPr lang="zh-CN" altLang="en-US" sz="1600"/>
                    <a:t>：</a:t>
                  </a:r>
                </a:p>
              </p:txBody>
            </p:sp>
          </mc:Choice>
          <mc:Fallback xmlns="">
            <p:sp>
              <p:nvSpPr>
                <p:cNvPr id="41" name="文本框 40">
                  <a:extLst>
                    <a:ext uri="{FF2B5EF4-FFF2-40B4-BE49-F238E27FC236}">
                      <a16:creationId xmlns:a16="http://schemas.microsoft.com/office/drawing/2014/main" id="{B98B7905-2043-F2BE-4B85-DAA0E0AD9C3D}"/>
                    </a:ext>
                  </a:extLst>
                </p:cNvPr>
                <p:cNvSpPr txBox="1">
                  <a:spLocks noRot="1" noChangeAspect="1" noMove="1" noResize="1" noEditPoints="1" noAdjustHandles="1" noChangeArrowheads="1" noChangeShapeType="1" noTextEdit="1"/>
                </p:cNvSpPr>
                <p:nvPr/>
              </p:nvSpPr>
              <p:spPr>
                <a:xfrm>
                  <a:off x="235674" y="4418154"/>
                  <a:ext cx="3201783" cy="338554"/>
                </a:xfrm>
                <a:prstGeom prst="rect">
                  <a:avLst/>
                </a:prstGeom>
                <a:blipFill>
                  <a:blip r:embed="rId4"/>
                  <a:stretch>
                    <a:fillRect l="-1143" t="-5455" b="-23636"/>
                  </a:stretch>
                </a:blipFill>
              </p:spPr>
              <p:txBody>
                <a:bodyPr/>
                <a:lstStyle/>
                <a:p>
                  <a:r>
                    <a:rPr lang="zh-CN" altLang="en-US">
                      <a:noFill/>
                    </a:rPr>
                    <a:t> </a:t>
                  </a:r>
                </a:p>
              </p:txBody>
            </p:sp>
          </mc:Fallback>
        </mc:AlternateContent>
        <p:pic>
          <p:nvPicPr>
            <p:cNvPr id="42" name="图片 41">
              <a:extLst>
                <a:ext uri="{FF2B5EF4-FFF2-40B4-BE49-F238E27FC236}">
                  <a16:creationId xmlns:a16="http://schemas.microsoft.com/office/drawing/2014/main" id="{19B8B6C5-B315-3161-BDC5-B36ED7032E90}"/>
                </a:ext>
              </a:extLst>
            </p:cNvPr>
            <p:cNvPicPr>
              <a:picLocks noChangeAspect="1"/>
            </p:cNvPicPr>
            <p:nvPr/>
          </p:nvPicPr>
          <p:blipFill>
            <a:blip r:embed="rId5"/>
            <a:stretch>
              <a:fillRect/>
            </a:stretch>
          </p:blipFill>
          <p:spPr>
            <a:xfrm>
              <a:off x="235674" y="4748332"/>
              <a:ext cx="2247441" cy="376534"/>
            </a:xfrm>
            <a:prstGeom prst="rect">
              <a:avLst/>
            </a:prstGeom>
          </p:spPr>
        </p:pic>
      </p:grpSp>
      <p:grpSp>
        <p:nvGrpSpPr>
          <p:cNvPr id="50" name="组合 49">
            <a:extLst>
              <a:ext uri="{FF2B5EF4-FFF2-40B4-BE49-F238E27FC236}">
                <a16:creationId xmlns:a16="http://schemas.microsoft.com/office/drawing/2014/main" id="{ED83E649-4407-22EE-8E81-2B463EFD6C7F}"/>
              </a:ext>
            </a:extLst>
          </p:cNvPr>
          <p:cNvGrpSpPr/>
          <p:nvPr/>
        </p:nvGrpSpPr>
        <p:grpSpPr>
          <a:xfrm>
            <a:off x="5533192" y="4421783"/>
            <a:ext cx="4230277" cy="1030120"/>
            <a:chOff x="5533192" y="4398892"/>
            <a:chExt cx="4230277" cy="1030120"/>
          </a:xfrm>
        </p:grpSpPr>
        <p:grpSp>
          <p:nvGrpSpPr>
            <p:cNvPr id="43" name="组合 42">
              <a:extLst>
                <a:ext uri="{FF2B5EF4-FFF2-40B4-BE49-F238E27FC236}">
                  <a16:creationId xmlns:a16="http://schemas.microsoft.com/office/drawing/2014/main" id="{2FAD9540-B750-1050-89FF-694A881EDC48}"/>
                </a:ext>
              </a:extLst>
            </p:cNvPr>
            <p:cNvGrpSpPr/>
            <p:nvPr/>
          </p:nvGrpSpPr>
          <p:grpSpPr>
            <a:xfrm>
              <a:off x="5533192" y="4398892"/>
              <a:ext cx="4230277" cy="661781"/>
              <a:chOff x="3943952" y="4407406"/>
              <a:chExt cx="4230277" cy="661781"/>
            </a:xfrm>
          </p:grpSpPr>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FA245A8-5216-C31D-548C-3A7E461D7F48}"/>
                      </a:ext>
                    </a:extLst>
                  </p:cNvPr>
                  <p:cNvSpPr txBox="1"/>
                  <p:nvPr/>
                </p:nvSpPr>
                <p:spPr>
                  <a:xfrm>
                    <a:off x="3943952" y="4407406"/>
                    <a:ext cx="4230277" cy="338554"/>
                  </a:xfrm>
                  <a:prstGeom prst="rect">
                    <a:avLst/>
                  </a:prstGeom>
                  <a:noFill/>
                </p:spPr>
                <p:txBody>
                  <a:bodyPr wrap="square">
                    <a:spAutoFit/>
                  </a:bodyPr>
                  <a:lstStyle/>
                  <a:p>
                    <a:r>
                      <a:rPr lang="zh-CN" altLang="en-US" sz="1600"/>
                      <a:t>采用 </a:t>
                    </a:r>
                    <a:r>
                      <a:rPr lang="zh-CN" altLang="en-US" sz="1600" b="1"/>
                      <a:t>八邻域聚类算法</a:t>
                    </a:r>
                    <a:r>
                      <a:rPr lang="zh-CN" altLang="en-US" sz="1600"/>
                      <a:t> 对 </a:t>
                    </a:r>
                    <a:r>
                      <a:rPr lang="en-US" altLang="zh-CN" sz="1600"/>
                      <a:t>​</a:t>
                    </a:r>
                    <a14:m>
                      <m:oMath xmlns:m="http://schemas.openxmlformats.org/officeDocument/2006/math">
                        <m:sSub>
                          <m:sSubPr>
                            <m:ctrlPr>
                              <a:rPr lang="en-US" altLang="zh-CN" sz="1600" i="1" smtClean="0">
                                <a:solidFill>
                                  <a:srgbClr val="836967"/>
                                </a:solidFill>
                                <a:latin typeface="Cambria Math" panose="02040503050406030204" pitchFamily="18" charset="0"/>
                              </a:rPr>
                            </m:ctrlPr>
                          </m:sSubPr>
                          <m:e>
                            <m:r>
                              <a:rPr lang="en-US" altLang="zh-CN" sz="1600" i="1" smtClean="0">
                                <a:latin typeface="Cambria Math" panose="02040503050406030204" pitchFamily="18" charset="0"/>
                              </a:rPr>
                              <m:t>𝑂</m:t>
                            </m:r>
                          </m:e>
                          <m:sub>
                            <m:r>
                              <a:rPr lang="en-US" altLang="zh-CN" sz="1600" i="1" smtClean="0">
                                <a:latin typeface="Cambria Math" panose="02040503050406030204" pitchFamily="18" charset="0"/>
                              </a:rPr>
                              <m:t>𝑐</m:t>
                            </m:r>
                          </m:sub>
                        </m:sSub>
                      </m:oMath>
                    </a14:m>
                    <a:r>
                      <a:rPr lang="en-US" altLang="zh-CN" sz="1600"/>
                      <a:t> </a:t>
                    </a:r>
                    <a:r>
                      <a:rPr lang="zh-CN" altLang="en-US" sz="1600"/>
                      <a:t>和 </a:t>
                    </a:r>
                    <a14:m>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smtClean="0">
                                <a:latin typeface="Cambria Math" panose="02040503050406030204" pitchFamily="18" charset="0"/>
                              </a:rPr>
                              <m:t>𝐼</m:t>
                            </m:r>
                          </m:e>
                          <m:sub>
                            <m:r>
                              <a:rPr lang="zh-CN" altLang="en-US" sz="1600" i="1" smtClean="0">
                                <a:latin typeface="Cambria Math" panose="02040503050406030204" pitchFamily="18" charset="0"/>
                              </a:rPr>
                              <m:t>𝐺</m:t>
                            </m:r>
                          </m:sub>
                        </m:sSub>
                      </m:oMath>
                    </a14:m>
                    <a:r>
                      <a:rPr lang="zh-CN" altLang="en-US" sz="1600"/>
                      <a:t> 进行聚类：</a:t>
                    </a:r>
                    <a:endParaRPr lang="en-US" altLang="zh-CN" sz="1600"/>
                  </a:p>
                </p:txBody>
              </p:sp>
            </mc:Choice>
            <mc:Fallback xmlns="">
              <p:sp>
                <p:nvSpPr>
                  <p:cNvPr id="44" name="文本框 43">
                    <a:extLst>
                      <a:ext uri="{FF2B5EF4-FFF2-40B4-BE49-F238E27FC236}">
                        <a16:creationId xmlns:a16="http://schemas.microsoft.com/office/drawing/2014/main" id="{1FA245A8-5216-C31D-548C-3A7E461D7F48}"/>
                      </a:ext>
                    </a:extLst>
                  </p:cNvPr>
                  <p:cNvSpPr txBox="1">
                    <a:spLocks noRot="1" noChangeAspect="1" noMove="1" noResize="1" noEditPoints="1" noAdjustHandles="1" noChangeArrowheads="1" noChangeShapeType="1" noTextEdit="1"/>
                  </p:cNvSpPr>
                  <p:nvPr/>
                </p:nvSpPr>
                <p:spPr>
                  <a:xfrm>
                    <a:off x="3943952" y="4407406"/>
                    <a:ext cx="4230277" cy="338554"/>
                  </a:xfrm>
                  <a:prstGeom prst="rect">
                    <a:avLst/>
                  </a:prstGeom>
                  <a:blipFill>
                    <a:blip r:embed="rId6"/>
                    <a:stretch>
                      <a:fillRect l="-865" t="-7143" b="-21429"/>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61585C16-1B09-FF46-3A33-3A92852BFF7A}"/>
                  </a:ext>
                </a:extLst>
              </p:cNvPr>
              <p:cNvPicPr>
                <a:picLocks noChangeAspect="1"/>
              </p:cNvPicPr>
              <p:nvPr/>
            </p:nvPicPr>
            <p:blipFill>
              <a:blip r:embed="rId7"/>
              <a:srcRect l="-1" r="-139" b="63344"/>
              <a:stretch/>
            </p:blipFill>
            <p:spPr>
              <a:xfrm>
                <a:off x="3943952" y="4740006"/>
                <a:ext cx="2440914" cy="329181"/>
              </a:xfrm>
              <a:prstGeom prst="rect">
                <a:avLst/>
              </a:prstGeom>
            </p:spPr>
          </p:pic>
        </p:grpSp>
        <p:pic>
          <p:nvPicPr>
            <p:cNvPr id="47" name="图片 46">
              <a:extLst>
                <a:ext uri="{FF2B5EF4-FFF2-40B4-BE49-F238E27FC236}">
                  <a16:creationId xmlns:a16="http://schemas.microsoft.com/office/drawing/2014/main" id="{B8595550-7707-EBE9-C849-3CDD3C871388}"/>
                </a:ext>
              </a:extLst>
            </p:cNvPr>
            <p:cNvPicPr>
              <a:picLocks noChangeAspect="1"/>
            </p:cNvPicPr>
            <p:nvPr/>
          </p:nvPicPr>
          <p:blipFill>
            <a:blip r:embed="rId8"/>
            <a:srcRect t="20722" r="1326"/>
            <a:stretch/>
          </p:blipFill>
          <p:spPr>
            <a:xfrm>
              <a:off x="5580258" y="5060673"/>
              <a:ext cx="2494701" cy="368339"/>
            </a:xfrm>
            <a:prstGeom prst="rect">
              <a:avLst/>
            </a:prstGeom>
          </p:spPr>
        </p:pic>
      </p:gr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6680113-3D57-ABF3-A941-FBB6BA6FE649}"/>
                  </a:ext>
                </a:extLst>
              </p:cNvPr>
              <p:cNvSpPr txBox="1"/>
              <p:nvPr/>
            </p:nvSpPr>
            <p:spPr>
              <a:xfrm>
                <a:off x="5543141" y="5429012"/>
                <a:ext cx="6118412" cy="830997"/>
              </a:xfrm>
              <a:prstGeom prst="rect">
                <a:avLst/>
              </a:prstGeom>
              <a:noFill/>
            </p:spPr>
            <p:txBody>
              <a:bodyPr wrap="square">
                <a:spAutoFit/>
              </a:bodyPr>
              <a:lstStyle/>
              <a:p>
                <a:r>
                  <a:rPr lang="en-US" altLang="zh-CN" sz="1600" b="1"/>
                  <a:t>Bounding Box </a:t>
                </a:r>
                <a:r>
                  <a:rPr lang="zh-CN" altLang="en-US" sz="1600" b="1"/>
                  <a:t>匹配</a:t>
                </a:r>
                <a:r>
                  <a:rPr lang="zh-CN" altLang="en-US" sz="1600"/>
                  <a:t>：</a:t>
                </a:r>
                <a:endParaRPr lang="en-US" altLang="zh-CN" sz="1600"/>
              </a:p>
              <a:p>
                <a:pPr marL="285750" indent="-285750">
                  <a:buFont typeface="Arial" panose="020B0604020202020204" pitchFamily="34" charset="0"/>
                  <a:buChar char="•"/>
                </a:pPr>
                <a:r>
                  <a:rPr lang="zh-CN" altLang="en-US" sz="1600"/>
                  <a:t>计算 </a:t>
                </a:r>
                <a:r>
                  <a:rPr lang="zh-CN" altLang="en-US" sz="1600" b="1"/>
                  <a:t>每个簇的中心坐标</a:t>
                </a:r>
                <a:r>
                  <a:rPr lang="zh-CN" altLang="en-US" sz="1600"/>
                  <a:t> 和 </a:t>
                </a:r>
                <a:r>
                  <a:rPr lang="zh-CN" altLang="en-US" sz="1600" b="1"/>
                  <a:t>包围框</a:t>
                </a:r>
                <a:endParaRPr lang="en-US" altLang="zh-CN" sz="1600" b="1"/>
              </a:p>
              <a:p>
                <a:pPr marL="285750" indent="-285750">
                  <a:buFont typeface="Arial" panose="020B0604020202020204" pitchFamily="34" charset="0"/>
                  <a:buChar char="•"/>
                </a:pPr>
                <a:r>
                  <a:rPr lang="zh-CN" altLang="en-US" sz="1600" b="1"/>
                  <a:t>去除与 </a:t>
                </a:r>
                <a:r>
                  <a:rPr lang="en-US" altLang="zh-CN" sz="1600" b="1"/>
                  <a:t>Q </a:t>
                </a:r>
                <a:r>
                  <a:rPr lang="zh-CN" altLang="en-US" sz="1600" b="1"/>
                  <a:t>重叠的 </a:t>
                </a:r>
                <a:r>
                  <a:rPr lang="en-US" altLang="zh-CN" sz="1600" b="1"/>
                  <a:t>B </a:t>
                </a:r>
                <a:r>
                  <a:rPr lang="zh-CN" altLang="en-US" sz="1600" b="1"/>
                  <a:t>区域</a:t>
                </a:r>
                <a:r>
                  <a:rPr lang="zh-CN" altLang="en-US" sz="1600"/>
                  <a:t>，得到最终的标注掩模 </a:t>
                </a:r>
                <a14:m>
                  <m:oMath xmlns:m="http://schemas.openxmlformats.org/officeDocument/2006/math">
                    <m:sSub>
                      <m:sSubPr>
                        <m:ctrlPr>
                          <a:rPr lang="zh-CN" altLang="en-US" sz="1600" i="1" smtClean="0">
                            <a:solidFill>
                              <a:srgbClr val="836967"/>
                            </a:solidFill>
                            <a:latin typeface="Cambria Math" panose="02040503050406030204" pitchFamily="18" charset="0"/>
                          </a:rPr>
                        </m:ctrlPr>
                      </m:sSubPr>
                      <m:e>
                        <m:r>
                          <a:rPr lang="zh-CN" altLang="en-US" sz="1600" i="1" smtClean="0">
                            <a:latin typeface="Cambria Math" panose="02040503050406030204" pitchFamily="18" charset="0"/>
                          </a:rPr>
                          <m:t>𝑂</m:t>
                        </m:r>
                      </m:e>
                      <m:sub>
                        <m:r>
                          <a:rPr lang="zh-CN" altLang="en-US" sz="1600" i="1" smtClean="0">
                            <a:latin typeface="Cambria Math" panose="02040503050406030204" pitchFamily="18" charset="0"/>
                          </a:rPr>
                          <m:t>𝑃</m:t>
                        </m:r>
                      </m:sub>
                    </m:sSub>
                  </m:oMath>
                </a14:m>
                <a:r>
                  <a:rPr lang="zh-CN" altLang="en-US" sz="1600"/>
                  <a:t>。</a:t>
                </a:r>
              </a:p>
            </p:txBody>
          </p:sp>
        </mc:Choice>
        <mc:Fallback xmlns="">
          <p:sp>
            <p:nvSpPr>
              <p:cNvPr id="49" name="文本框 48">
                <a:extLst>
                  <a:ext uri="{FF2B5EF4-FFF2-40B4-BE49-F238E27FC236}">
                    <a16:creationId xmlns:a16="http://schemas.microsoft.com/office/drawing/2014/main" id="{76680113-3D57-ABF3-A941-FBB6BA6FE649}"/>
                  </a:ext>
                </a:extLst>
              </p:cNvPr>
              <p:cNvSpPr txBox="1">
                <a:spLocks noRot="1" noChangeAspect="1" noMove="1" noResize="1" noEditPoints="1" noAdjustHandles="1" noChangeArrowheads="1" noChangeShapeType="1" noTextEdit="1"/>
              </p:cNvSpPr>
              <p:nvPr/>
            </p:nvSpPr>
            <p:spPr>
              <a:xfrm>
                <a:off x="5543141" y="5429012"/>
                <a:ext cx="6118412" cy="830997"/>
              </a:xfrm>
              <a:prstGeom prst="rect">
                <a:avLst/>
              </a:prstGeom>
              <a:blipFill>
                <a:blip r:embed="rId9"/>
                <a:stretch>
                  <a:fillRect l="-498" t="-2206" b="-8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0676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94478-08C8-2AD9-3766-19FF0C8174DE}"/>
            </a:ext>
          </a:extLst>
        </p:cNvPr>
        <p:cNvGrpSpPr/>
        <p:nvPr/>
      </p:nvGrpSpPr>
      <p:grpSpPr>
        <a:xfrm>
          <a:off x="0" y="0"/>
          <a:ext cx="0" cy="0"/>
          <a:chOff x="0" y="0"/>
          <a:chExt cx="0" cy="0"/>
        </a:xfrm>
      </p:grpSpPr>
      <p:sp>
        <p:nvSpPr>
          <p:cNvPr id="3" name="文本占位符 1">
            <a:extLst>
              <a:ext uri="{FF2B5EF4-FFF2-40B4-BE49-F238E27FC236}">
                <a16:creationId xmlns:a16="http://schemas.microsoft.com/office/drawing/2014/main" id="{EB9729D5-7BB8-F2EB-0FED-0C229FA633D8}"/>
              </a:ext>
            </a:extLst>
          </p:cNvPr>
          <p:cNvSpPr>
            <a:spLocks noGrp="1"/>
          </p:cNvSpPr>
          <p:nvPr>
            <p:ph type="body" sz="quarter" idx="13"/>
          </p:nvPr>
        </p:nvSpPr>
        <p:spPr>
          <a:xfrm>
            <a:off x="0" y="92388"/>
            <a:ext cx="12192000" cy="583007"/>
          </a:xfrm>
        </p:spPr>
        <p:txBody>
          <a:bodyPr/>
          <a:lstStyle/>
          <a:p>
            <a:pPr marL="0" indent="0">
              <a:buNone/>
            </a:pPr>
            <a:r>
              <a:rPr lang="en-US" altLang="zh-CN"/>
              <a:t> EDGSP</a:t>
            </a:r>
            <a:r>
              <a:rPr lang="zh-CN" altLang="en-US"/>
              <a:t>（能量双引导单点提示）</a:t>
            </a:r>
          </a:p>
        </p:txBody>
      </p:sp>
      <p:sp>
        <p:nvSpPr>
          <p:cNvPr id="4" name="文本框 3">
            <a:extLst>
              <a:ext uri="{FF2B5EF4-FFF2-40B4-BE49-F238E27FC236}">
                <a16:creationId xmlns:a16="http://schemas.microsoft.com/office/drawing/2014/main" id="{7350D99D-AFB1-1FA4-C43F-2D009586CC11}"/>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arXiv:2408.08191v5 [cs.CV] 16 Nov 2024</a:t>
            </a:r>
            <a:endParaRPr lang="zh-CN" altLang="en-US" b="1">
              <a:solidFill>
                <a:schemeClr val="bg1">
                  <a:lumMod val="65000"/>
                </a:schemeClr>
              </a:solidFill>
            </a:endParaRPr>
          </a:p>
        </p:txBody>
      </p:sp>
      <p:sp>
        <p:nvSpPr>
          <p:cNvPr id="22" name="文本框 21">
            <a:extLst>
              <a:ext uri="{FF2B5EF4-FFF2-40B4-BE49-F238E27FC236}">
                <a16:creationId xmlns:a16="http://schemas.microsoft.com/office/drawing/2014/main" id="{8DD4C30A-39AD-6715-4F91-8BFF06BA195E}"/>
              </a:ext>
            </a:extLst>
          </p:cNvPr>
          <p:cNvSpPr txBox="1"/>
          <p:nvPr/>
        </p:nvSpPr>
        <p:spPr>
          <a:xfrm>
            <a:off x="362077" y="965141"/>
            <a:ext cx="2795239" cy="584775"/>
          </a:xfrm>
          <a:prstGeom prst="rect">
            <a:avLst/>
          </a:prstGeom>
          <a:noFill/>
        </p:spPr>
        <p:txBody>
          <a:bodyPr wrap="square" rtlCol="0">
            <a:spAutoFit/>
          </a:bodyPr>
          <a:lstStyle/>
          <a:p>
            <a:r>
              <a:rPr lang="zh-CN" altLang="en-US" sz="3200" b="1">
                <a:solidFill>
                  <a:srgbClr val="FF0000"/>
                </a:solidFill>
              </a:rPr>
              <a:t>实验结果</a:t>
            </a:r>
          </a:p>
        </p:txBody>
      </p:sp>
      <p:sp>
        <p:nvSpPr>
          <p:cNvPr id="24" name="文本框 23">
            <a:extLst>
              <a:ext uri="{FF2B5EF4-FFF2-40B4-BE49-F238E27FC236}">
                <a16:creationId xmlns:a16="http://schemas.microsoft.com/office/drawing/2014/main" id="{1C53146A-A22B-F217-4FD7-D6092DA124F9}"/>
              </a:ext>
            </a:extLst>
          </p:cNvPr>
          <p:cNvSpPr txBox="1"/>
          <p:nvPr/>
        </p:nvSpPr>
        <p:spPr>
          <a:xfrm>
            <a:off x="247778" y="2467066"/>
            <a:ext cx="3808269" cy="1754326"/>
          </a:xfrm>
          <a:prstGeom prst="rect">
            <a:avLst/>
          </a:prstGeom>
          <a:noFill/>
        </p:spPr>
        <p:txBody>
          <a:bodyPr wrap="square">
            <a:spAutoFit/>
          </a:bodyPr>
          <a:lstStyle/>
          <a:p>
            <a:pPr marL="0" marR="0"/>
            <a:r>
              <a:rPr lang="zh-CN" altLang="en-US" sz="2400" b="1">
                <a:solidFill>
                  <a:srgbClr val="3F5398"/>
                </a:solidFill>
              </a:rPr>
              <a:t>精标度下：</a:t>
            </a:r>
            <a:endParaRPr lang="en-US" altLang="zh-CN" sz="2400" b="1">
              <a:solidFill>
                <a:srgbClr val="3F5398"/>
              </a:solidFill>
            </a:endParaRPr>
          </a:p>
          <a:p>
            <a:pPr marL="0" marR="0"/>
            <a:endParaRPr lang="en-US" altLang="zh-CN" sz="1000" b="1">
              <a:effectLst/>
            </a:endParaRPr>
          </a:p>
          <a:p>
            <a:pPr marL="0" marR="0"/>
            <a:r>
              <a:rPr lang="zh-CN" altLang="en-US" b="1">
                <a:solidFill>
                  <a:srgbClr val="3F5398"/>
                </a:solidFill>
                <a:effectLst/>
              </a:rPr>
              <a:t>对象级检测概率（</a:t>
            </a:r>
            <a:r>
              <a:rPr lang="en-US" altLang="zh-CN" b="1">
                <a:solidFill>
                  <a:srgbClr val="3F5398"/>
                </a:solidFill>
                <a:effectLst/>
              </a:rPr>
              <a:t>Pd</a:t>
            </a:r>
            <a:r>
              <a:rPr lang="zh-CN" altLang="en-US" b="1">
                <a:solidFill>
                  <a:srgbClr val="3F5398"/>
                </a:solidFill>
                <a:effectLst/>
              </a:rPr>
              <a:t>）达到了</a:t>
            </a:r>
            <a:r>
              <a:rPr lang="en-US" altLang="zh-CN" b="1">
                <a:solidFill>
                  <a:srgbClr val="3F5398"/>
                </a:solidFill>
                <a:effectLst/>
              </a:rPr>
              <a:t>100%</a:t>
            </a:r>
            <a:r>
              <a:rPr lang="zh-CN" altLang="en-US">
                <a:effectLst/>
              </a:rPr>
              <a:t>说明所有目标都被正确检测到</a:t>
            </a:r>
          </a:p>
          <a:p>
            <a:pPr marL="0" marR="0"/>
            <a:r>
              <a:rPr lang="zh-CN" altLang="en-US" b="1">
                <a:solidFill>
                  <a:srgbClr val="3F5398"/>
                </a:solidFill>
                <a:effectLst/>
              </a:rPr>
              <a:t>误报率（</a:t>
            </a:r>
            <a:r>
              <a:rPr lang="en-US" altLang="zh-CN" b="1">
                <a:solidFill>
                  <a:srgbClr val="3F5398"/>
                </a:solidFill>
                <a:effectLst/>
              </a:rPr>
              <a:t>Fa</a:t>
            </a:r>
            <a:r>
              <a:rPr lang="zh-CN" altLang="en-US" b="1">
                <a:solidFill>
                  <a:srgbClr val="3F5398"/>
                </a:solidFill>
                <a:effectLst/>
              </a:rPr>
              <a:t>）为</a:t>
            </a:r>
            <a:r>
              <a:rPr lang="en-US" altLang="zh-CN" b="1">
                <a:solidFill>
                  <a:srgbClr val="3F5398"/>
                </a:solidFill>
                <a:effectLst/>
              </a:rPr>
              <a:t>0%</a:t>
            </a:r>
            <a:endParaRPr lang="en-US" altLang="zh-CN">
              <a:effectLst/>
            </a:endParaRPr>
          </a:p>
          <a:p>
            <a:pPr marL="0" marR="0"/>
            <a:r>
              <a:rPr lang="zh-CN" altLang="en-US">
                <a:effectLst/>
              </a:rPr>
              <a:t>说明没有错误检测的目标</a:t>
            </a:r>
          </a:p>
        </p:txBody>
      </p:sp>
      <p:grpSp>
        <p:nvGrpSpPr>
          <p:cNvPr id="6" name="组合 5">
            <a:extLst>
              <a:ext uri="{FF2B5EF4-FFF2-40B4-BE49-F238E27FC236}">
                <a16:creationId xmlns:a16="http://schemas.microsoft.com/office/drawing/2014/main" id="{DF564B12-CD68-0C84-F714-2123D973AAD0}"/>
              </a:ext>
            </a:extLst>
          </p:cNvPr>
          <p:cNvGrpSpPr/>
          <p:nvPr/>
        </p:nvGrpSpPr>
        <p:grpSpPr>
          <a:xfrm>
            <a:off x="4170346" y="923353"/>
            <a:ext cx="7300542" cy="5209570"/>
            <a:chOff x="4170346" y="923353"/>
            <a:chExt cx="7300542" cy="5209570"/>
          </a:xfrm>
        </p:grpSpPr>
        <p:pic>
          <p:nvPicPr>
            <p:cNvPr id="21" name="图片 20">
              <a:extLst>
                <a:ext uri="{FF2B5EF4-FFF2-40B4-BE49-F238E27FC236}">
                  <a16:creationId xmlns:a16="http://schemas.microsoft.com/office/drawing/2014/main" id="{A2BFE15A-3BEC-C0A4-D2F2-FB842FC40AB3}"/>
                </a:ext>
              </a:extLst>
            </p:cNvPr>
            <p:cNvPicPr>
              <a:picLocks noChangeAspect="1"/>
            </p:cNvPicPr>
            <p:nvPr/>
          </p:nvPicPr>
          <p:blipFill>
            <a:blip r:embed="rId2"/>
            <a:stretch>
              <a:fillRect/>
            </a:stretch>
          </p:blipFill>
          <p:spPr>
            <a:xfrm>
              <a:off x="4170346" y="923353"/>
              <a:ext cx="7226037" cy="5209570"/>
            </a:xfrm>
            <a:prstGeom prst="rect">
              <a:avLst/>
            </a:prstGeom>
          </p:spPr>
        </p:pic>
        <p:sp>
          <p:nvSpPr>
            <p:cNvPr id="2" name="矩形 1">
              <a:extLst>
                <a:ext uri="{FF2B5EF4-FFF2-40B4-BE49-F238E27FC236}">
                  <a16:creationId xmlns:a16="http://schemas.microsoft.com/office/drawing/2014/main" id="{55E4C4F4-2517-4344-18D7-E610432B8D33}"/>
                </a:ext>
              </a:extLst>
            </p:cNvPr>
            <p:cNvSpPr/>
            <p:nvPr/>
          </p:nvSpPr>
          <p:spPr>
            <a:xfrm>
              <a:off x="4267200" y="2639122"/>
              <a:ext cx="6995532" cy="1784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C510DC5-BEE3-45C1-FAA4-16DB86C1E9E5}"/>
                </a:ext>
              </a:extLst>
            </p:cNvPr>
            <p:cNvSpPr/>
            <p:nvPr/>
          </p:nvSpPr>
          <p:spPr>
            <a:xfrm>
              <a:off x="4170346" y="5144429"/>
              <a:ext cx="7300542" cy="40887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8927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B9E2C5-8A9C-9DC7-735E-CE30E5D1914E}"/>
              </a:ext>
            </a:extLst>
          </p:cNvPr>
          <p:cNvPicPr>
            <a:picLocks noChangeAspect="1"/>
          </p:cNvPicPr>
          <p:nvPr/>
        </p:nvPicPr>
        <p:blipFill>
          <a:blip r:embed="rId3"/>
          <a:stretch>
            <a:fillRect/>
          </a:stretch>
        </p:blipFill>
        <p:spPr>
          <a:xfrm>
            <a:off x="787077" y="2045125"/>
            <a:ext cx="5961479" cy="3455081"/>
          </a:xfrm>
          <a:prstGeom prst="rect">
            <a:avLst/>
          </a:prstGeom>
        </p:spPr>
      </p:pic>
      <p:sp>
        <p:nvSpPr>
          <p:cNvPr id="5" name="文本框 4">
            <a:extLst>
              <a:ext uri="{FF2B5EF4-FFF2-40B4-BE49-F238E27FC236}">
                <a16:creationId xmlns:a16="http://schemas.microsoft.com/office/drawing/2014/main" id="{EDE746E4-BAA5-EF61-6DD7-CF29179AA96E}"/>
              </a:ext>
            </a:extLst>
          </p:cNvPr>
          <p:cNvSpPr txBox="1"/>
          <p:nvPr/>
        </p:nvSpPr>
        <p:spPr>
          <a:xfrm>
            <a:off x="787076" y="1045228"/>
            <a:ext cx="9590443" cy="523220"/>
          </a:xfrm>
          <a:prstGeom prst="rect">
            <a:avLst/>
          </a:prstGeom>
          <a:noFill/>
        </p:spPr>
        <p:txBody>
          <a:bodyPr wrap="square" rtlCol="0">
            <a:spAutoFit/>
          </a:bodyPr>
          <a:lstStyle/>
          <a:p>
            <a:r>
              <a:rPr lang="zh-CN" altLang="en-US" sz="2800" b="1">
                <a:solidFill>
                  <a:srgbClr val="FF0000"/>
                </a:solidFill>
              </a:rPr>
              <a:t>什么是单点监督，单点监督在目标检测上的优势是什么？</a:t>
            </a:r>
          </a:p>
        </p:txBody>
      </p:sp>
      <p:sp>
        <p:nvSpPr>
          <p:cNvPr id="6" name="文本框 5">
            <a:extLst>
              <a:ext uri="{FF2B5EF4-FFF2-40B4-BE49-F238E27FC236}">
                <a16:creationId xmlns:a16="http://schemas.microsoft.com/office/drawing/2014/main" id="{98E5D96E-24BC-3341-0493-68686C979E9E}"/>
              </a:ext>
            </a:extLst>
          </p:cNvPr>
          <p:cNvSpPr txBox="1"/>
          <p:nvPr/>
        </p:nvSpPr>
        <p:spPr>
          <a:xfrm>
            <a:off x="951224" y="5812772"/>
            <a:ext cx="4887308" cy="923330"/>
          </a:xfrm>
          <a:prstGeom prst="rect">
            <a:avLst/>
          </a:prstGeom>
          <a:noFill/>
        </p:spPr>
        <p:txBody>
          <a:bodyPr wrap="square">
            <a:spAutoFit/>
          </a:bodyPr>
          <a:lstStyle/>
          <a:p>
            <a:r>
              <a:rPr lang="zh-CN" altLang="en-US" b="1">
                <a:solidFill>
                  <a:schemeClr val="bg1">
                    <a:lumMod val="65000"/>
                  </a:schemeClr>
                </a:solidFill>
              </a:rPr>
              <a:t>图源：</a:t>
            </a:r>
            <a:endParaRPr lang="en-US" altLang="zh-CN" b="1">
              <a:solidFill>
                <a:schemeClr val="bg1">
                  <a:lumMod val="65000"/>
                </a:schemeClr>
              </a:solidFill>
            </a:endParaRPr>
          </a:p>
          <a:p>
            <a:r>
              <a:rPr lang="en-US" altLang="zh-CN" b="1">
                <a:solidFill>
                  <a:schemeClr val="bg1">
                    <a:lumMod val="65000"/>
                  </a:schemeClr>
                </a:solidFill>
              </a:rPr>
              <a:t>Point-to-Box Network for Accurate Object Detection via Single Point Supervision</a:t>
            </a:r>
            <a:endParaRPr lang="zh-CN" altLang="en-US" b="1">
              <a:solidFill>
                <a:schemeClr val="bg1">
                  <a:lumMod val="65000"/>
                </a:schemeClr>
              </a:solidFill>
            </a:endParaRPr>
          </a:p>
        </p:txBody>
      </p:sp>
      <p:sp>
        <p:nvSpPr>
          <p:cNvPr id="9" name="矩形: 圆角 8">
            <a:extLst>
              <a:ext uri="{FF2B5EF4-FFF2-40B4-BE49-F238E27FC236}">
                <a16:creationId xmlns:a16="http://schemas.microsoft.com/office/drawing/2014/main" id="{DB978D76-68A9-5C69-73AE-799074242FA2}"/>
              </a:ext>
            </a:extLst>
          </p:cNvPr>
          <p:cNvSpPr/>
          <p:nvPr/>
        </p:nvSpPr>
        <p:spPr>
          <a:xfrm>
            <a:off x="7268903" y="2514721"/>
            <a:ext cx="3949374" cy="50464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rPr>
              <a:t>Hodgepodge in bag!</a:t>
            </a:r>
            <a:r>
              <a:rPr lang="zh-CN" altLang="en-US" sz="1600" b="1">
                <a:solidFill>
                  <a:schemeClr val="tx1"/>
                </a:solidFill>
              </a:rPr>
              <a:t>（类别混杂的问题）</a:t>
            </a:r>
          </a:p>
        </p:txBody>
      </p:sp>
      <p:sp>
        <p:nvSpPr>
          <p:cNvPr id="10" name="矩形: 圆角 9">
            <a:extLst>
              <a:ext uri="{FF2B5EF4-FFF2-40B4-BE49-F238E27FC236}">
                <a16:creationId xmlns:a16="http://schemas.microsoft.com/office/drawing/2014/main" id="{35CC9992-6442-3D85-0AE2-9D4064AB502F}"/>
              </a:ext>
            </a:extLst>
          </p:cNvPr>
          <p:cNvSpPr/>
          <p:nvPr/>
        </p:nvSpPr>
        <p:spPr>
          <a:xfrm>
            <a:off x="7268903" y="3554757"/>
            <a:ext cx="3949374" cy="504641"/>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基于单点标注的目标检测（</a:t>
            </a:r>
            <a:r>
              <a:rPr lang="en-US" altLang="zh-CN" sz="1600" b="1">
                <a:solidFill>
                  <a:schemeClr val="tx1"/>
                </a:solidFill>
              </a:rPr>
              <a:t>PSOD</a:t>
            </a:r>
            <a:r>
              <a:rPr lang="zh-CN" altLang="en-US" sz="1600" b="1">
                <a:solidFill>
                  <a:schemeClr val="tx1"/>
                </a:solidFill>
              </a:rPr>
              <a:t>）</a:t>
            </a:r>
          </a:p>
        </p:txBody>
      </p:sp>
      <p:sp>
        <p:nvSpPr>
          <p:cNvPr id="11" name="矩形: 圆角 10">
            <a:extLst>
              <a:ext uri="{FF2B5EF4-FFF2-40B4-BE49-F238E27FC236}">
                <a16:creationId xmlns:a16="http://schemas.microsoft.com/office/drawing/2014/main" id="{672ABD7A-B2ED-12FD-7BBF-7D10009AB548}"/>
              </a:ext>
            </a:extLst>
          </p:cNvPr>
          <p:cNvSpPr/>
          <p:nvPr/>
        </p:nvSpPr>
        <p:spPr>
          <a:xfrm>
            <a:off x="7268903" y="4597863"/>
            <a:ext cx="3949374" cy="504641"/>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摒弃 </a:t>
            </a:r>
            <a:r>
              <a:rPr lang="en-US" altLang="zh-CN" sz="1600" b="1">
                <a:solidFill>
                  <a:schemeClr val="tx1"/>
                </a:solidFill>
              </a:rPr>
              <a:t>OTSP</a:t>
            </a:r>
            <a:r>
              <a:rPr lang="zh-CN" altLang="en-US" sz="1600" b="1">
                <a:solidFill>
                  <a:schemeClr val="tx1"/>
                </a:solidFill>
              </a:rPr>
              <a:t>，改进候选框生成</a:t>
            </a:r>
          </a:p>
        </p:txBody>
      </p:sp>
      <p:sp>
        <p:nvSpPr>
          <p:cNvPr id="12" name="矩形 11">
            <a:extLst>
              <a:ext uri="{FF2B5EF4-FFF2-40B4-BE49-F238E27FC236}">
                <a16:creationId xmlns:a16="http://schemas.microsoft.com/office/drawing/2014/main" id="{D13301E2-C802-6448-0AE2-B4ECD17DFC0F}"/>
              </a:ext>
            </a:extLst>
          </p:cNvPr>
          <p:cNvSpPr/>
          <p:nvPr/>
        </p:nvSpPr>
        <p:spPr>
          <a:xfrm>
            <a:off x="5523221" y="5210239"/>
            <a:ext cx="466406" cy="1718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75C62A9-6500-C5F6-3EC4-8C10297F7221}"/>
              </a:ext>
            </a:extLst>
          </p:cNvPr>
          <p:cNvSpPr txBox="1"/>
          <p:nvPr/>
        </p:nvSpPr>
        <p:spPr>
          <a:xfrm>
            <a:off x="7268903" y="2063755"/>
            <a:ext cx="1578720" cy="369332"/>
          </a:xfrm>
          <a:prstGeom prst="rect">
            <a:avLst/>
          </a:prstGeom>
          <a:noFill/>
        </p:spPr>
        <p:txBody>
          <a:bodyPr wrap="square">
            <a:spAutoFit/>
          </a:bodyPr>
          <a:lstStyle/>
          <a:p>
            <a:r>
              <a:rPr lang="en-US" altLang="zh-CN" b="1">
                <a:solidFill>
                  <a:srgbClr val="FF0000"/>
                </a:solidFill>
              </a:rPr>
              <a:t>WSOD+OTSP</a:t>
            </a:r>
            <a:r>
              <a:rPr lang="zh-CN" altLang="en-US" b="1">
                <a:solidFill>
                  <a:srgbClr val="FF0000"/>
                </a:solidFill>
              </a:rPr>
              <a:t>：</a:t>
            </a:r>
          </a:p>
        </p:txBody>
      </p:sp>
      <p:sp>
        <p:nvSpPr>
          <p:cNvPr id="15" name="文本框 14">
            <a:extLst>
              <a:ext uri="{FF2B5EF4-FFF2-40B4-BE49-F238E27FC236}">
                <a16:creationId xmlns:a16="http://schemas.microsoft.com/office/drawing/2014/main" id="{86519532-3982-48B4-A871-F0F73B21D51A}"/>
              </a:ext>
            </a:extLst>
          </p:cNvPr>
          <p:cNvSpPr txBox="1"/>
          <p:nvPr/>
        </p:nvSpPr>
        <p:spPr>
          <a:xfrm>
            <a:off x="7268903" y="3085914"/>
            <a:ext cx="1578720" cy="369332"/>
          </a:xfrm>
          <a:prstGeom prst="rect">
            <a:avLst/>
          </a:prstGeom>
          <a:noFill/>
        </p:spPr>
        <p:txBody>
          <a:bodyPr wrap="square">
            <a:spAutoFit/>
          </a:bodyPr>
          <a:lstStyle/>
          <a:p>
            <a:r>
              <a:rPr lang="en-US" altLang="zh-CN" b="1">
                <a:solidFill>
                  <a:srgbClr val="FF0000"/>
                </a:solidFill>
              </a:rPr>
              <a:t>PSOD+OTSP</a:t>
            </a:r>
            <a:r>
              <a:rPr lang="zh-CN" altLang="en-US" b="1">
                <a:solidFill>
                  <a:srgbClr val="FF0000"/>
                </a:solidFill>
              </a:rPr>
              <a:t>：</a:t>
            </a:r>
          </a:p>
        </p:txBody>
      </p:sp>
      <p:sp>
        <p:nvSpPr>
          <p:cNvPr id="16" name="文本框 15">
            <a:extLst>
              <a:ext uri="{FF2B5EF4-FFF2-40B4-BE49-F238E27FC236}">
                <a16:creationId xmlns:a16="http://schemas.microsoft.com/office/drawing/2014/main" id="{BE62AB6C-03FE-CAC2-19E3-72C0A495CD25}"/>
              </a:ext>
            </a:extLst>
          </p:cNvPr>
          <p:cNvSpPr txBox="1"/>
          <p:nvPr/>
        </p:nvSpPr>
        <p:spPr>
          <a:xfrm>
            <a:off x="7268903" y="4151990"/>
            <a:ext cx="3108616" cy="369332"/>
          </a:xfrm>
          <a:prstGeom prst="rect">
            <a:avLst/>
          </a:prstGeom>
          <a:noFill/>
        </p:spPr>
        <p:txBody>
          <a:bodyPr wrap="square">
            <a:spAutoFit/>
          </a:bodyPr>
          <a:lstStyle/>
          <a:p>
            <a:r>
              <a:rPr lang="en-US" altLang="zh-CN" b="1">
                <a:solidFill>
                  <a:srgbClr val="FF0000"/>
                </a:solidFill>
              </a:rPr>
              <a:t>PSOD+P2BNet+Detector</a:t>
            </a:r>
            <a:r>
              <a:rPr lang="zh-CN" altLang="en-US" b="1">
                <a:solidFill>
                  <a:srgbClr val="FF0000"/>
                </a:solidFill>
              </a:rPr>
              <a:t>：</a:t>
            </a:r>
          </a:p>
        </p:txBody>
      </p:sp>
    </p:spTree>
    <p:extLst>
      <p:ext uri="{BB962C8B-B14F-4D97-AF65-F5344CB8AC3E}">
        <p14:creationId xmlns:p14="http://schemas.microsoft.com/office/powerpoint/2010/main" val="221689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0F1045F-3DEF-AA27-3632-8BE88C8B557B}"/>
              </a:ext>
            </a:extLst>
          </p:cNvPr>
          <p:cNvGrpSpPr/>
          <p:nvPr/>
        </p:nvGrpSpPr>
        <p:grpSpPr>
          <a:xfrm>
            <a:off x="2844214" y="1690832"/>
            <a:ext cx="6626516" cy="4056825"/>
            <a:chOff x="362077" y="3129824"/>
            <a:chExt cx="5667919" cy="3085552"/>
          </a:xfrm>
        </p:grpSpPr>
        <p:pic>
          <p:nvPicPr>
            <p:cNvPr id="6" name="图片 5">
              <a:extLst>
                <a:ext uri="{FF2B5EF4-FFF2-40B4-BE49-F238E27FC236}">
                  <a16:creationId xmlns:a16="http://schemas.microsoft.com/office/drawing/2014/main" id="{BCDDB5AC-B539-25B5-4975-8792D3CB35AC}"/>
                </a:ext>
              </a:extLst>
            </p:cNvPr>
            <p:cNvPicPr>
              <a:picLocks noChangeAspect="1"/>
            </p:cNvPicPr>
            <p:nvPr/>
          </p:nvPicPr>
          <p:blipFill>
            <a:blip r:embed="rId3"/>
            <a:stretch>
              <a:fillRect/>
            </a:stretch>
          </p:blipFill>
          <p:spPr>
            <a:xfrm>
              <a:off x="362077" y="3129824"/>
              <a:ext cx="5667919" cy="2808553"/>
            </a:xfrm>
            <a:prstGeom prst="rect">
              <a:avLst/>
            </a:prstGeom>
          </p:spPr>
        </p:pic>
        <p:sp>
          <p:nvSpPr>
            <p:cNvPr id="7" name="文本框 6">
              <a:extLst>
                <a:ext uri="{FF2B5EF4-FFF2-40B4-BE49-F238E27FC236}">
                  <a16:creationId xmlns:a16="http://schemas.microsoft.com/office/drawing/2014/main" id="{465E9C4B-1B32-9521-D1B0-7E31F27086C5}"/>
                </a:ext>
              </a:extLst>
            </p:cNvPr>
            <p:cNvSpPr txBox="1"/>
            <p:nvPr/>
          </p:nvSpPr>
          <p:spPr>
            <a:xfrm>
              <a:off x="690273" y="5938377"/>
              <a:ext cx="1040206" cy="276999"/>
            </a:xfrm>
            <a:prstGeom prst="rect">
              <a:avLst/>
            </a:prstGeom>
            <a:noFill/>
          </p:spPr>
          <p:txBody>
            <a:bodyPr wrap="square">
              <a:spAutoFit/>
            </a:bodyPr>
            <a:lstStyle/>
            <a:p>
              <a:r>
                <a:rPr lang="zh-CN" altLang="en-US" sz="1200" b="1">
                  <a:solidFill>
                    <a:srgbClr val="FF0000"/>
                  </a:solidFill>
                </a:rPr>
                <a:t>局部显著性</a:t>
              </a:r>
            </a:p>
          </p:txBody>
        </p:sp>
        <p:sp>
          <p:nvSpPr>
            <p:cNvPr id="8" name="文本框 7">
              <a:extLst>
                <a:ext uri="{FF2B5EF4-FFF2-40B4-BE49-F238E27FC236}">
                  <a16:creationId xmlns:a16="http://schemas.microsoft.com/office/drawing/2014/main" id="{5A748082-3A32-A050-71A2-2CA54F7A838A}"/>
                </a:ext>
              </a:extLst>
            </p:cNvPr>
            <p:cNvSpPr txBox="1"/>
            <p:nvPr/>
          </p:nvSpPr>
          <p:spPr>
            <a:xfrm>
              <a:off x="2117585" y="5938376"/>
              <a:ext cx="794730" cy="276999"/>
            </a:xfrm>
            <a:prstGeom prst="rect">
              <a:avLst/>
            </a:prstGeom>
            <a:noFill/>
          </p:spPr>
          <p:txBody>
            <a:bodyPr wrap="square">
              <a:spAutoFit/>
            </a:bodyPr>
            <a:lstStyle/>
            <a:p>
              <a:r>
                <a:rPr lang="zh-CN" altLang="en-US" sz="1200" b="1">
                  <a:solidFill>
                    <a:srgbClr val="FF0000"/>
                  </a:solidFill>
                </a:rPr>
                <a:t>相似形状</a:t>
              </a:r>
            </a:p>
          </p:txBody>
        </p:sp>
        <p:sp>
          <p:nvSpPr>
            <p:cNvPr id="9" name="文本框 8">
              <a:extLst>
                <a:ext uri="{FF2B5EF4-FFF2-40B4-BE49-F238E27FC236}">
                  <a16:creationId xmlns:a16="http://schemas.microsoft.com/office/drawing/2014/main" id="{666641FE-CE3A-8412-56C9-601A389E311A}"/>
                </a:ext>
              </a:extLst>
            </p:cNvPr>
            <p:cNvSpPr txBox="1"/>
            <p:nvPr/>
          </p:nvSpPr>
          <p:spPr>
            <a:xfrm>
              <a:off x="3573406" y="5938376"/>
              <a:ext cx="800867" cy="276999"/>
            </a:xfrm>
            <a:prstGeom prst="rect">
              <a:avLst/>
            </a:prstGeom>
            <a:noFill/>
          </p:spPr>
          <p:txBody>
            <a:bodyPr wrap="square">
              <a:spAutoFit/>
            </a:bodyPr>
            <a:lstStyle/>
            <a:p>
              <a:r>
                <a:rPr lang="zh-CN" altLang="en-US" sz="1200" b="1">
                  <a:solidFill>
                    <a:srgbClr val="FF0000"/>
                  </a:solidFill>
                </a:rPr>
                <a:t>相似纹理</a:t>
              </a:r>
            </a:p>
          </p:txBody>
        </p:sp>
        <p:sp>
          <p:nvSpPr>
            <p:cNvPr id="10" name="文本框 9">
              <a:extLst>
                <a:ext uri="{FF2B5EF4-FFF2-40B4-BE49-F238E27FC236}">
                  <a16:creationId xmlns:a16="http://schemas.microsoft.com/office/drawing/2014/main" id="{6CA53D3B-48E4-4713-C66B-395B185B9367}"/>
                </a:ext>
              </a:extLst>
            </p:cNvPr>
            <p:cNvSpPr txBox="1"/>
            <p:nvPr/>
          </p:nvSpPr>
          <p:spPr>
            <a:xfrm>
              <a:off x="4782621" y="5938376"/>
              <a:ext cx="1133747" cy="210681"/>
            </a:xfrm>
            <a:prstGeom prst="rect">
              <a:avLst/>
            </a:prstGeom>
            <a:noFill/>
          </p:spPr>
          <p:txBody>
            <a:bodyPr wrap="square">
              <a:spAutoFit/>
            </a:bodyPr>
            <a:lstStyle/>
            <a:p>
              <a:r>
                <a:rPr lang="zh-CN" altLang="en-US" sz="1200" b="1">
                  <a:solidFill>
                    <a:srgbClr val="FF0000"/>
                  </a:solidFill>
                </a:rPr>
                <a:t>相似的能量分布</a:t>
              </a:r>
            </a:p>
          </p:txBody>
        </p:sp>
      </p:grpSp>
      <p:sp>
        <p:nvSpPr>
          <p:cNvPr id="13" name="文本框 12">
            <a:extLst>
              <a:ext uri="{FF2B5EF4-FFF2-40B4-BE49-F238E27FC236}">
                <a16:creationId xmlns:a16="http://schemas.microsoft.com/office/drawing/2014/main" id="{24587230-4267-79C3-5707-6A9A56418E9B}"/>
              </a:ext>
            </a:extLst>
          </p:cNvPr>
          <p:cNvSpPr txBox="1"/>
          <p:nvPr/>
        </p:nvSpPr>
        <p:spPr>
          <a:xfrm>
            <a:off x="950400" y="5818227"/>
            <a:ext cx="6373260" cy="923330"/>
          </a:xfrm>
          <a:prstGeom prst="rect">
            <a:avLst/>
          </a:prstGeom>
          <a:noFill/>
        </p:spPr>
        <p:txBody>
          <a:bodyPr wrap="square">
            <a:spAutoFit/>
          </a:bodyPr>
          <a:lstStyle/>
          <a:p>
            <a:r>
              <a:rPr lang="zh-CN" altLang="en-US" b="1">
                <a:solidFill>
                  <a:schemeClr val="bg1">
                    <a:lumMod val="65000"/>
                  </a:schemeClr>
                </a:solidFill>
              </a:rPr>
              <a:t>图源：</a:t>
            </a:r>
            <a:endParaRPr lang="en-US" altLang="zh-CN" b="1">
              <a:solidFill>
                <a:schemeClr val="bg1">
                  <a:lumMod val="65000"/>
                </a:schemeClr>
              </a:solidFill>
            </a:endParaRPr>
          </a:p>
          <a:p>
            <a:r>
              <a:rPr lang="en-US" altLang="zh-CN" b="1">
                <a:solidFill>
                  <a:schemeClr val="bg1">
                    <a:lumMod val="65000"/>
                  </a:schemeClr>
                </a:solidFill>
              </a:rPr>
              <a:t>Monte Carlo Linear Clustering with Single-Point Supervision is Enough for Infrared Small Target Detection</a:t>
            </a:r>
            <a:endParaRPr lang="zh-CN" altLang="en-US" b="1">
              <a:solidFill>
                <a:schemeClr val="bg1">
                  <a:lumMod val="65000"/>
                </a:schemeClr>
              </a:solidFill>
            </a:endParaRPr>
          </a:p>
        </p:txBody>
      </p:sp>
      <p:sp>
        <p:nvSpPr>
          <p:cNvPr id="14" name="文本框 13">
            <a:extLst>
              <a:ext uri="{FF2B5EF4-FFF2-40B4-BE49-F238E27FC236}">
                <a16:creationId xmlns:a16="http://schemas.microsoft.com/office/drawing/2014/main" id="{DD02BB09-F8B3-DD35-BC8F-6AF39D2C761A}"/>
              </a:ext>
            </a:extLst>
          </p:cNvPr>
          <p:cNvSpPr txBox="1"/>
          <p:nvPr/>
        </p:nvSpPr>
        <p:spPr>
          <a:xfrm>
            <a:off x="787076" y="959961"/>
            <a:ext cx="5974873" cy="523220"/>
          </a:xfrm>
          <a:prstGeom prst="rect">
            <a:avLst/>
          </a:prstGeom>
          <a:noFill/>
        </p:spPr>
        <p:txBody>
          <a:bodyPr wrap="square" rtlCol="0">
            <a:spAutoFit/>
          </a:bodyPr>
          <a:lstStyle/>
          <a:p>
            <a:r>
              <a:rPr lang="zh-CN" altLang="en-US" sz="2800" b="1">
                <a:solidFill>
                  <a:srgbClr val="FF0000"/>
                </a:solidFill>
              </a:rPr>
              <a:t>红外小目标检测的特殊性</a:t>
            </a:r>
          </a:p>
        </p:txBody>
      </p:sp>
    </p:spTree>
    <p:extLst>
      <p:ext uri="{BB962C8B-B14F-4D97-AF65-F5344CB8AC3E}">
        <p14:creationId xmlns:p14="http://schemas.microsoft.com/office/powerpoint/2010/main" val="2674919270"/>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9C5A0C-20D4-BA2E-872A-07FA89C3BF83}"/>
              </a:ext>
            </a:extLst>
          </p:cNvPr>
          <p:cNvPicPr>
            <a:picLocks noChangeAspect="1"/>
          </p:cNvPicPr>
          <p:nvPr/>
        </p:nvPicPr>
        <p:blipFill>
          <a:blip r:embed="rId2"/>
          <a:stretch>
            <a:fillRect/>
          </a:stretch>
        </p:blipFill>
        <p:spPr>
          <a:xfrm>
            <a:off x="4707361" y="3842016"/>
            <a:ext cx="6624000" cy="2289930"/>
          </a:xfrm>
          <a:prstGeom prst="rect">
            <a:avLst/>
          </a:prstGeom>
        </p:spPr>
      </p:pic>
      <p:sp>
        <p:nvSpPr>
          <p:cNvPr id="5" name="文本框 4">
            <a:extLst>
              <a:ext uri="{FF2B5EF4-FFF2-40B4-BE49-F238E27FC236}">
                <a16:creationId xmlns:a16="http://schemas.microsoft.com/office/drawing/2014/main" id="{CD3F58EC-C677-7443-D4EF-647E66131D80}"/>
              </a:ext>
            </a:extLst>
          </p:cNvPr>
          <p:cNvSpPr txBox="1"/>
          <p:nvPr/>
        </p:nvSpPr>
        <p:spPr>
          <a:xfrm>
            <a:off x="950400" y="5818227"/>
            <a:ext cx="6373260" cy="923330"/>
          </a:xfrm>
          <a:prstGeom prst="rect">
            <a:avLst/>
          </a:prstGeom>
          <a:noFill/>
        </p:spPr>
        <p:txBody>
          <a:bodyPr wrap="square">
            <a:spAutoFit/>
          </a:bodyPr>
          <a:lstStyle/>
          <a:p>
            <a:r>
              <a:rPr lang="zh-CN" altLang="en-US" b="1">
                <a:solidFill>
                  <a:schemeClr val="bg1">
                    <a:lumMod val="65000"/>
                  </a:schemeClr>
                </a:solidFill>
              </a:rPr>
              <a:t>图源：</a:t>
            </a:r>
            <a:endParaRPr lang="en-US" altLang="zh-CN" b="1">
              <a:solidFill>
                <a:schemeClr val="bg1">
                  <a:lumMod val="65000"/>
                </a:schemeClr>
              </a:solidFill>
            </a:endParaRPr>
          </a:p>
          <a:p>
            <a:r>
              <a:rPr lang="en-US" altLang="zh-CN" b="1">
                <a:solidFill>
                  <a:schemeClr val="bg1">
                    <a:lumMod val="65000"/>
                  </a:schemeClr>
                </a:solidFill>
              </a:rPr>
              <a:t>Monte Carlo Linear Clustering with Single-Point Supervision is Enough for Infrared Small Target Detection</a:t>
            </a:r>
            <a:endParaRPr lang="zh-CN" altLang="en-US" b="1">
              <a:solidFill>
                <a:schemeClr val="bg1">
                  <a:lumMod val="65000"/>
                </a:schemeClr>
              </a:solidFill>
            </a:endParaRPr>
          </a:p>
        </p:txBody>
      </p:sp>
      <p:pic>
        <p:nvPicPr>
          <p:cNvPr id="6" name="图片 5">
            <a:extLst>
              <a:ext uri="{FF2B5EF4-FFF2-40B4-BE49-F238E27FC236}">
                <a16:creationId xmlns:a16="http://schemas.microsoft.com/office/drawing/2014/main" id="{394DA759-D4B3-3636-BD4C-5BCA56365AA3}"/>
              </a:ext>
            </a:extLst>
          </p:cNvPr>
          <p:cNvPicPr>
            <a:picLocks noChangeAspect="1"/>
          </p:cNvPicPr>
          <p:nvPr/>
        </p:nvPicPr>
        <p:blipFill>
          <a:blip r:embed="rId3"/>
          <a:stretch>
            <a:fillRect/>
          </a:stretch>
        </p:blipFill>
        <p:spPr>
          <a:xfrm>
            <a:off x="4513234" y="782016"/>
            <a:ext cx="6891689" cy="3060000"/>
          </a:xfrm>
          <a:prstGeom prst="rect">
            <a:avLst/>
          </a:prstGeom>
        </p:spPr>
      </p:pic>
      <p:sp>
        <p:nvSpPr>
          <p:cNvPr id="7" name="文本框 6">
            <a:extLst>
              <a:ext uri="{FF2B5EF4-FFF2-40B4-BE49-F238E27FC236}">
                <a16:creationId xmlns:a16="http://schemas.microsoft.com/office/drawing/2014/main" id="{90837B67-0D3F-1068-DE62-42B4F9A46FE7}"/>
              </a:ext>
            </a:extLst>
          </p:cNvPr>
          <p:cNvSpPr txBox="1"/>
          <p:nvPr/>
        </p:nvSpPr>
        <p:spPr>
          <a:xfrm>
            <a:off x="787077" y="959960"/>
            <a:ext cx="3812708" cy="954107"/>
          </a:xfrm>
          <a:prstGeom prst="rect">
            <a:avLst/>
          </a:prstGeom>
          <a:noFill/>
        </p:spPr>
        <p:txBody>
          <a:bodyPr wrap="square" rtlCol="0">
            <a:spAutoFit/>
          </a:bodyPr>
          <a:lstStyle/>
          <a:p>
            <a:r>
              <a:rPr lang="zh-CN" altLang="en-US" sz="2800" b="1">
                <a:solidFill>
                  <a:srgbClr val="FF0000"/>
                </a:solidFill>
              </a:rPr>
              <a:t>各监督方式的标注方法和成本</a:t>
            </a:r>
          </a:p>
        </p:txBody>
      </p:sp>
      <p:sp>
        <p:nvSpPr>
          <p:cNvPr id="9" name="文本框 8">
            <a:extLst>
              <a:ext uri="{FF2B5EF4-FFF2-40B4-BE49-F238E27FC236}">
                <a16:creationId xmlns:a16="http://schemas.microsoft.com/office/drawing/2014/main" id="{92F27299-7319-A1D4-3D94-04D5E31EAD97}"/>
              </a:ext>
            </a:extLst>
          </p:cNvPr>
          <p:cNvSpPr txBox="1"/>
          <p:nvPr/>
        </p:nvSpPr>
        <p:spPr>
          <a:xfrm>
            <a:off x="1174463" y="3015736"/>
            <a:ext cx="3037936" cy="1477328"/>
          </a:xfrm>
          <a:prstGeom prst="rect">
            <a:avLst/>
          </a:prstGeom>
          <a:noFill/>
        </p:spPr>
        <p:txBody>
          <a:bodyPr wrap="square">
            <a:spAutoFit/>
          </a:bodyPr>
          <a:lstStyle/>
          <a:p>
            <a:pPr marL="342900" indent="-342900">
              <a:buFont typeface="+mj-lt"/>
              <a:buAutoNum type="alphaLcPeriod" startAt="4"/>
            </a:pPr>
            <a:r>
              <a:rPr lang="zh-CN" altLang="en-US" b="1" i="0">
                <a:solidFill>
                  <a:srgbClr val="3F5398"/>
                </a:solidFill>
                <a:effectLst/>
                <a:latin typeface="微软雅黑" panose="020B0503020204020204" pitchFamily="34" charset="-122"/>
                <a:ea typeface="微软雅黑" panose="020B0503020204020204" pitchFamily="34" charset="-122"/>
              </a:rPr>
              <a:t>单点</a:t>
            </a:r>
            <a:r>
              <a:rPr lang="zh-CN" altLang="en-US" b="1">
                <a:solidFill>
                  <a:srgbClr val="3F5398"/>
                </a:solidFill>
                <a:latin typeface="微软雅黑" panose="020B0503020204020204" pitchFamily="34" charset="-122"/>
                <a:ea typeface="微软雅黑" panose="020B0503020204020204" pitchFamily="34" charset="-122"/>
              </a:rPr>
              <a:t>注释</a:t>
            </a:r>
            <a:endParaRPr lang="en-US" altLang="zh-CN" b="1" i="0">
              <a:solidFill>
                <a:srgbClr val="3F5398"/>
              </a:solidFill>
              <a:effectLst/>
              <a:latin typeface="微软雅黑" panose="020B0503020204020204" pitchFamily="34" charset="-122"/>
              <a:ea typeface="微软雅黑" panose="020B0503020204020204" pitchFamily="34" charset="-122"/>
            </a:endParaRPr>
          </a:p>
          <a:p>
            <a:pPr marL="342900" indent="-342900">
              <a:buFont typeface="+mj-lt"/>
              <a:buAutoNum type="alphaLcPeriod" startAt="4"/>
            </a:pPr>
            <a:r>
              <a:rPr lang="zh-CN" altLang="en-US" b="1" i="0">
                <a:solidFill>
                  <a:srgbClr val="3F5398"/>
                </a:solidFill>
                <a:effectLst/>
                <a:latin typeface="微软雅黑" panose="020B0503020204020204" pitchFamily="34" charset="-122"/>
                <a:ea typeface="微软雅黑" panose="020B0503020204020204" pitchFamily="34" charset="-122"/>
              </a:rPr>
              <a:t>多点注释</a:t>
            </a:r>
            <a:endParaRPr lang="en-US" altLang="zh-CN" b="1" i="0">
              <a:solidFill>
                <a:srgbClr val="3F5398"/>
              </a:solidFill>
              <a:effectLst/>
              <a:latin typeface="微软雅黑" panose="020B0503020204020204" pitchFamily="34" charset="-122"/>
              <a:ea typeface="微软雅黑" panose="020B0503020204020204" pitchFamily="34" charset="-122"/>
            </a:endParaRPr>
          </a:p>
          <a:p>
            <a:pPr marL="342900" indent="-342900">
              <a:buFont typeface="+mj-lt"/>
              <a:buAutoNum type="alphaLcPeriod" startAt="4"/>
            </a:pPr>
            <a:r>
              <a:rPr lang="zh-CN" altLang="en-US" b="1" i="0">
                <a:solidFill>
                  <a:srgbClr val="3F5398"/>
                </a:solidFill>
                <a:effectLst/>
                <a:latin typeface="微软雅黑" panose="020B0503020204020204" pitchFamily="34" charset="-122"/>
                <a:ea typeface="微软雅黑" panose="020B0503020204020204" pitchFamily="34" charset="-122"/>
              </a:rPr>
              <a:t>涂鸦</a:t>
            </a:r>
            <a:endParaRPr lang="en-US" altLang="zh-CN" b="1">
              <a:solidFill>
                <a:srgbClr val="3F5398"/>
              </a:solidFill>
              <a:latin typeface="微软雅黑" panose="020B0503020204020204" pitchFamily="34" charset="-122"/>
              <a:ea typeface="微软雅黑" panose="020B0503020204020204" pitchFamily="34" charset="-122"/>
            </a:endParaRPr>
          </a:p>
          <a:p>
            <a:pPr marL="342900" indent="-342900">
              <a:buFont typeface="+mj-lt"/>
              <a:buAutoNum type="alphaLcPeriod" startAt="4"/>
            </a:pPr>
            <a:r>
              <a:rPr lang="zh-CN" altLang="en-US" b="1" i="0">
                <a:solidFill>
                  <a:srgbClr val="3F5398"/>
                </a:solidFill>
                <a:effectLst/>
                <a:latin typeface="微软雅黑" panose="020B0503020204020204" pitchFamily="34" charset="-122"/>
                <a:ea typeface="微软雅黑" panose="020B0503020204020204" pitchFamily="34" charset="-122"/>
              </a:rPr>
              <a:t>边界框</a:t>
            </a:r>
            <a:endParaRPr lang="en-US" altLang="zh-CN" b="1" i="0">
              <a:solidFill>
                <a:srgbClr val="3F5398"/>
              </a:solidFill>
              <a:effectLst/>
              <a:latin typeface="微软雅黑" panose="020B0503020204020204" pitchFamily="34" charset="-122"/>
              <a:ea typeface="微软雅黑" panose="020B0503020204020204" pitchFamily="34" charset="-122"/>
            </a:endParaRPr>
          </a:p>
          <a:p>
            <a:pPr marL="342900" indent="-342900">
              <a:buFont typeface="+mj-lt"/>
              <a:buAutoNum type="alphaLcPeriod" startAt="4"/>
            </a:pPr>
            <a:r>
              <a:rPr lang="zh-CN" altLang="en-US" b="1" i="0">
                <a:solidFill>
                  <a:srgbClr val="3F5398"/>
                </a:solidFill>
                <a:effectLst/>
                <a:latin typeface="微软雅黑" panose="020B0503020204020204" pitchFamily="34" charset="-122"/>
                <a:ea typeface="微软雅黑" panose="020B0503020204020204" pitchFamily="34" charset="-122"/>
              </a:rPr>
              <a:t>像素级注释</a:t>
            </a:r>
            <a:r>
              <a:rPr lang="zh-CN" altLang="en-US" b="1">
                <a:solidFill>
                  <a:srgbClr val="3F5398"/>
                </a:solidFill>
                <a:latin typeface="微软雅黑" panose="020B0503020204020204" pitchFamily="34" charset="-122"/>
                <a:ea typeface="微软雅黑" panose="020B0503020204020204" pitchFamily="34" charset="-122"/>
              </a:rPr>
              <a:t>（完全监督）</a:t>
            </a:r>
            <a:endParaRPr lang="zh-CN" altLang="en-US" b="1">
              <a:solidFill>
                <a:srgbClr val="3F5398"/>
              </a:solidFill>
            </a:endParaRPr>
          </a:p>
        </p:txBody>
      </p:sp>
    </p:spTree>
    <p:extLst>
      <p:ext uri="{BB962C8B-B14F-4D97-AF65-F5344CB8AC3E}">
        <p14:creationId xmlns:p14="http://schemas.microsoft.com/office/powerpoint/2010/main" val="1706285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61487AE-BE5B-4A44-BD67-4373D54883B9}"/>
              </a:ext>
            </a:extLst>
          </p:cNvPr>
          <p:cNvSpPr>
            <a:spLocks noGrp="1"/>
          </p:cNvSpPr>
          <p:nvPr>
            <p:ph type="body" sz="quarter" idx="13"/>
          </p:nvPr>
        </p:nvSpPr>
        <p:spPr/>
        <p:txBody>
          <a:bodyPr/>
          <a:lstStyle/>
          <a:p>
            <a:pPr marL="0" indent="0">
              <a:buNone/>
            </a:pPr>
            <a:r>
              <a:rPr lang="en-US" altLang="zh-CN"/>
              <a:t> LESPS</a:t>
            </a:r>
            <a:r>
              <a:rPr lang="zh-CN" altLang="en-US"/>
              <a:t>（单点监督标签进化）</a:t>
            </a:r>
          </a:p>
        </p:txBody>
      </p:sp>
      <p:sp>
        <p:nvSpPr>
          <p:cNvPr id="3" name="文本框 2">
            <a:extLst>
              <a:ext uri="{FF2B5EF4-FFF2-40B4-BE49-F238E27FC236}">
                <a16:creationId xmlns:a16="http://schemas.microsoft.com/office/drawing/2014/main" id="{614F6806-1AE9-C72F-E538-85D430FC1D19}"/>
              </a:ext>
            </a:extLst>
          </p:cNvPr>
          <p:cNvSpPr txBox="1"/>
          <p:nvPr/>
        </p:nvSpPr>
        <p:spPr>
          <a:xfrm>
            <a:off x="1510060" y="768686"/>
            <a:ext cx="9171879" cy="2123658"/>
          </a:xfrm>
          <a:prstGeom prst="rect">
            <a:avLst/>
          </a:prstGeom>
          <a:noFill/>
        </p:spPr>
        <p:txBody>
          <a:bodyPr wrap="square">
            <a:spAutoFit/>
          </a:bodyPr>
          <a:lstStyle/>
          <a:p>
            <a:pPr algn="ctr"/>
            <a:r>
              <a:rPr lang="en-US" altLang="zh-CN" sz="2800" b="1">
                <a:latin typeface="Times New Roman" panose="02020603050405020304" pitchFamily="18" charset="0"/>
                <a:cs typeface="Times New Roman" panose="02020603050405020304" pitchFamily="18" charset="0"/>
              </a:rPr>
              <a:t>Mapping Degeneration Meets Label Evolution: Learning Infrared Small Target</a:t>
            </a:r>
          </a:p>
          <a:p>
            <a:pPr algn="ctr"/>
            <a:r>
              <a:rPr lang="en-US" altLang="zh-CN" sz="2800" b="1">
                <a:latin typeface="Times New Roman" panose="02020603050405020304" pitchFamily="18" charset="0"/>
                <a:cs typeface="Times New Roman" panose="02020603050405020304" pitchFamily="18" charset="0"/>
              </a:rPr>
              <a:t>Detection with Single Point Supervision</a:t>
            </a:r>
            <a:endParaRPr lang="en-US" altLang="zh-CN" sz="1400">
              <a:latin typeface="Times New Roman" panose="02020603050405020304" pitchFamily="18" charset="0"/>
              <a:cs typeface="Times New Roman" panose="02020603050405020304" pitchFamily="18" charset="0"/>
            </a:endParaRPr>
          </a:p>
          <a:p>
            <a:pPr algn="ctr"/>
            <a:endParaRPr lang="en-US" altLang="zh-CN" sz="1400">
              <a:latin typeface="Times New Roman" panose="02020603050405020304" pitchFamily="18" charset="0"/>
              <a:cs typeface="Times New Roman" panose="02020603050405020304" pitchFamily="18" charset="0"/>
            </a:endParaRPr>
          </a:p>
          <a:p>
            <a:pPr algn="ctr"/>
            <a:r>
              <a:rPr lang="en-US" altLang="zh-CN" sz="1600">
                <a:latin typeface="Times New Roman" panose="02020603050405020304" pitchFamily="18" charset="0"/>
                <a:cs typeface="Times New Roman" panose="02020603050405020304" pitchFamily="18" charset="0"/>
              </a:rPr>
              <a:t>Xinyi Ying, Li Liu, Yingqian Wang, Ruojing Li, Nuo Chen, Zaiping Lin,Weidong Sheng, Shilin Zhou National University of Defense Technology</a:t>
            </a:r>
            <a:endParaRPr lang="zh-CN" altLang="en-US" sz="160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9889ED7-F5A2-9917-8C39-53C9E920554B}"/>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arXiv:2304.01484v3 [cs.CV] 4 Oct 2024</a:t>
            </a:r>
            <a:r>
              <a:rPr lang="zh-CN" altLang="en-US" b="1">
                <a:solidFill>
                  <a:schemeClr val="bg1">
                    <a:lumMod val="65000"/>
                  </a:schemeClr>
                </a:solidFill>
              </a:rPr>
              <a:t>（</a:t>
            </a:r>
            <a:r>
              <a:rPr lang="en-US" altLang="zh-CN" b="1">
                <a:solidFill>
                  <a:schemeClr val="bg1">
                    <a:lumMod val="65000"/>
                  </a:schemeClr>
                </a:solidFill>
              </a:rPr>
              <a:t>CVPR 2023</a:t>
            </a:r>
            <a:r>
              <a:rPr lang="zh-CN" altLang="en-US" b="1">
                <a:solidFill>
                  <a:schemeClr val="bg1">
                    <a:lumMod val="65000"/>
                  </a:schemeClr>
                </a:solidFill>
              </a:rPr>
              <a:t>）</a:t>
            </a:r>
          </a:p>
        </p:txBody>
      </p:sp>
      <p:grpSp>
        <p:nvGrpSpPr>
          <p:cNvPr id="12" name="组合 11">
            <a:extLst>
              <a:ext uri="{FF2B5EF4-FFF2-40B4-BE49-F238E27FC236}">
                <a16:creationId xmlns:a16="http://schemas.microsoft.com/office/drawing/2014/main" id="{2CE18416-EB57-8694-F8C0-258AFC327479}"/>
              </a:ext>
            </a:extLst>
          </p:cNvPr>
          <p:cNvGrpSpPr/>
          <p:nvPr/>
        </p:nvGrpSpPr>
        <p:grpSpPr>
          <a:xfrm>
            <a:off x="637974" y="3020249"/>
            <a:ext cx="5400220" cy="3190718"/>
            <a:chOff x="567029" y="3052484"/>
            <a:chExt cx="5400220" cy="3190718"/>
          </a:xfrm>
        </p:grpSpPr>
        <p:pic>
          <p:nvPicPr>
            <p:cNvPr id="7" name="图片 6">
              <a:extLst>
                <a:ext uri="{FF2B5EF4-FFF2-40B4-BE49-F238E27FC236}">
                  <a16:creationId xmlns:a16="http://schemas.microsoft.com/office/drawing/2014/main" id="{A0761253-7CB2-3771-A4AF-3F0836F6D0BD}"/>
                </a:ext>
              </a:extLst>
            </p:cNvPr>
            <p:cNvPicPr>
              <a:picLocks noChangeAspect="1"/>
            </p:cNvPicPr>
            <p:nvPr/>
          </p:nvPicPr>
          <p:blipFill>
            <a:blip r:embed="rId3"/>
            <a:stretch>
              <a:fillRect/>
            </a:stretch>
          </p:blipFill>
          <p:spPr>
            <a:xfrm>
              <a:off x="567029" y="3052484"/>
              <a:ext cx="5400220" cy="2854536"/>
            </a:xfrm>
            <a:prstGeom prst="rect">
              <a:avLst/>
            </a:prstGeom>
          </p:spPr>
        </p:pic>
        <p:sp>
          <p:nvSpPr>
            <p:cNvPr id="9" name="文本框 8">
              <a:extLst>
                <a:ext uri="{FF2B5EF4-FFF2-40B4-BE49-F238E27FC236}">
                  <a16:creationId xmlns:a16="http://schemas.microsoft.com/office/drawing/2014/main" id="{4E82ED2F-C46D-F3A6-509B-2D0AB67B27D7}"/>
                </a:ext>
              </a:extLst>
            </p:cNvPr>
            <p:cNvSpPr txBox="1"/>
            <p:nvPr/>
          </p:nvSpPr>
          <p:spPr>
            <a:xfrm>
              <a:off x="1610053" y="5935425"/>
              <a:ext cx="3082816" cy="307777"/>
            </a:xfrm>
            <a:prstGeom prst="rect">
              <a:avLst/>
            </a:prstGeom>
            <a:noFill/>
          </p:spPr>
          <p:txBody>
            <a:bodyPr wrap="square">
              <a:spAutoFit/>
            </a:bodyPr>
            <a:lstStyle/>
            <a:p>
              <a:pPr algn="ctr"/>
              <a:r>
                <a:rPr lang="zh-CN" altLang="en-US" sz="1400" b="1" i="0">
                  <a:solidFill>
                    <a:srgbClr val="3F5398"/>
                  </a:solidFill>
                  <a:effectLst/>
                  <a:ea typeface="微软雅黑" panose="020B0503020204020204" pitchFamily="34" charset="-122"/>
                </a:rPr>
                <a:t>点监督下的映射退化示意图</a:t>
              </a:r>
              <a:endParaRPr lang="zh-CN" altLang="en-US" sz="1400" b="1">
                <a:solidFill>
                  <a:srgbClr val="3F5398"/>
                </a:solidFill>
              </a:endParaRPr>
            </a:p>
          </p:txBody>
        </p:sp>
      </p:grpSp>
      <p:sp>
        <p:nvSpPr>
          <p:cNvPr id="11" name="文本框 10">
            <a:extLst>
              <a:ext uri="{FF2B5EF4-FFF2-40B4-BE49-F238E27FC236}">
                <a16:creationId xmlns:a16="http://schemas.microsoft.com/office/drawing/2014/main" id="{34F0FEAD-7612-5EA7-7542-CCCA94328D5E}"/>
              </a:ext>
            </a:extLst>
          </p:cNvPr>
          <p:cNvSpPr txBox="1"/>
          <p:nvPr/>
        </p:nvSpPr>
        <p:spPr>
          <a:xfrm>
            <a:off x="7141650" y="3693464"/>
            <a:ext cx="4735569" cy="1538883"/>
          </a:xfrm>
          <a:prstGeom prst="rect">
            <a:avLst/>
          </a:prstGeom>
          <a:noFill/>
        </p:spPr>
        <p:txBody>
          <a:bodyPr wrap="square">
            <a:spAutoFit/>
          </a:bodyPr>
          <a:lstStyle/>
          <a:p>
            <a:pPr>
              <a:buNone/>
            </a:pPr>
            <a:r>
              <a:rPr lang="zh-CN" altLang="en-US" sz="2400" b="1"/>
              <a:t>造成映射退化的原因</a:t>
            </a:r>
            <a:r>
              <a:rPr lang="zh-CN" altLang="en-US" sz="2400"/>
              <a:t>：</a:t>
            </a:r>
            <a:endParaRPr lang="en-US" altLang="zh-CN" sz="2400"/>
          </a:p>
          <a:p>
            <a:pPr>
              <a:buNone/>
            </a:pPr>
            <a:endParaRPr lang="zh-CN" altLang="en-US" sz="1400"/>
          </a:p>
          <a:p>
            <a:pPr>
              <a:buFont typeface="+mj-lt"/>
              <a:buAutoNum type="arabicPeriod"/>
            </a:pPr>
            <a:r>
              <a:rPr lang="zh-CN" altLang="en-US" b="1">
                <a:solidFill>
                  <a:srgbClr val="3F5398"/>
                </a:solidFill>
              </a:rPr>
              <a:t>红外成像的特殊性</a:t>
            </a:r>
            <a:endParaRPr lang="zh-CN" altLang="en-US">
              <a:solidFill>
                <a:srgbClr val="3F5398"/>
              </a:solidFill>
            </a:endParaRPr>
          </a:p>
          <a:p>
            <a:pPr>
              <a:buFont typeface="+mj-lt"/>
              <a:buAutoNum type="arabicPeriod"/>
            </a:pPr>
            <a:r>
              <a:rPr lang="zh-CN" altLang="en-US" b="1">
                <a:solidFill>
                  <a:srgbClr val="3F5398"/>
                </a:solidFill>
              </a:rPr>
              <a:t>红外小目标的高局部对比度</a:t>
            </a:r>
            <a:endParaRPr lang="zh-CN" altLang="en-US">
              <a:solidFill>
                <a:srgbClr val="3F5398"/>
              </a:solidFill>
            </a:endParaRPr>
          </a:p>
          <a:p>
            <a:pPr>
              <a:buFont typeface="+mj-lt"/>
              <a:buAutoNum type="arabicPeriod"/>
            </a:pPr>
            <a:r>
              <a:rPr lang="zh-CN" altLang="en-US" b="1">
                <a:solidFill>
                  <a:srgbClr val="3F5398"/>
                </a:solidFill>
              </a:rPr>
              <a:t>神经网络的学习特点</a:t>
            </a:r>
            <a:endParaRPr lang="zh-CN" altLang="en-US">
              <a:solidFill>
                <a:srgbClr val="3F5398"/>
              </a:solidFill>
            </a:endParaRPr>
          </a:p>
        </p:txBody>
      </p:sp>
    </p:spTree>
    <p:extLst>
      <p:ext uri="{BB962C8B-B14F-4D97-AF65-F5344CB8AC3E}">
        <p14:creationId xmlns:p14="http://schemas.microsoft.com/office/powerpoint/2010/main" val="158864011"/>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5794E-5E38-FAEC-D0DC-10F27EBE3B74}"/>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97D1FFC9-1AAC-0953-9462-DB21892C7F65}"/>
              </a:ext>
            </a:extLst>
          </p:cNvPr>
          <p:cNvSpPr>
            <a:spLocks noGrp="1"/>
          </p:cNvSpPr>
          <p:nvPr>
            <p:ph type="body" sz="quarter" idx="13"/>
          </p:nvPr>
        </p:nvSpPr>
        <p:spPr/>
        <p:txBody>
          <a:bodyPr/>
          <a:lstStyle/>
          <a:p>
            <a:pPr marL="0" indent="0">
              <a:buNone/>
            </a:pPr>
            <a:r>
              <a:rPr lang="en-US" altLang="zh-CN"/>
              <a:t> LESPS</a:t>
            </a:r>
            <a:r>
              <a:rPr lang="zh-CN" altLang="en-US"/>
              <a:t>（单点监督标签进化）</a:t>
            </a:r>
          </a:p>
        </p:txBody>
      </p:sp>
      <p:sp>
        <p:nvSpPr>
          <p:cNvPr id="4" name="文本框 3">
            <a:extLst>
              <a:ext uri="{FF2B5EF4-FFF2-40B4-BE49-F238E27FC236}">
                <a16:creationId xmlns:a16="http://schemas.microsoft.com/office/drawing/2014/main" id="{88CB7091-1F81-52E9-D1B1-B8847B35890C}"/>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arXiv:2304.01484v3 [cs.CV] 4 Oct 2024</a:t>
            </a:r>
            <a:r>
              <a:rPr lang="zh-CN" altLang="en-US" b="1">
                <a:solidFill>
                  <a:schemeClr val="bg1">
                    <a:lumMod val="65000"/>
                  </a:schemeClr>
                </a:solidFill>
              </a:rPr>
              <a:t>（</a:t>
            </a:r>
            <a:r>
              <a:rPr lang="en-US" altLang="zh-CN" b="1">
                <a:solidFill>
                  <a:schemeClr val="bg1">
                    <a:lumMod val="65000"/>
                  </a:schemeClr>
                </a:solidFill>
              </a:rPr>
              <a:t>CVPR 2023</a:t>
            </a:r>
            <a:r>
              <a:rPr lang="zh-CN" altLang="en-US" b="1">
                <a:solidFill>
                  <a:schemeClr val="bg1">
                    <a:lumMod val="65000"/>
                  </a:schemeClr>
                </a:solidFill>
              </a:rPr>
              <a:t>）</a:t>
            </a:r>
          </a:p>
        </p:txBody>
      </p:sp>
      <p:sp>
        <p:nvSpPr>
          <p:cNvPr id="3" name="文本框 2">
            <a:extLst>
              <a:ext uri="{FF2B5EF4-FFF2-40B4-BE49-F238E27FC236}">
                <a16:creationId xmlns:a16="http://schemas.microsoft.com/office/drawing/2014/main" id="{E99DDC5E-A8B4-4010-613A-3AA5CA7D4F6F}"/>
              </a:ext>
            </a:extLst>
          </p:cNvPr>
          <p:cNvSpPr txBox="1"/>
          <p:nvPr/>
        </p:nvSpPr>
        <p:spPr>
          <a:xfrm>
            <a:off x="362076" y="850907"/>
            <a:ext cx="5043641" cy="584775"/>
          </a:xfrm>
          <a:prstGeom prst="rect">
            <a:avLst/>
          </a:prstGeom>
          <a:noFill/>
        </p:spPr>
        <p:txBody>
          <a:bodyPr wrap="square" rtlCol="0">
            <a:spAutoFit/>
          </a:bodyPr>
          <a:lstStyle/>
          <a:p>
            <a:r>
              <a:rPr lang="zh-CN" altLang="en-US" sz="3200" b="1">
                <a:solidFill>
                  <a:srgbClr val="FF0000"/>
                </a:solidFill>
              </a:rPr>
              <a:t>映射退化分析</a:t>
            </a:r>
          </a:p>
        </p:txBody>
      </p:sp>
      <p:pic>
        <p:nvPicPr>
          <p:cNvPr id="6" name="图片 5">
            <a:extLst>
              <a:ext uri="{FF2B5EF4-FFF2-40B4-BE49-F238E27FC236}">
                <a16:creationId xmlns:a16="http://schemas.microsoft.com/office/drawing/2014/main" id="{EED0E0D8-30C3-A8D2-1C0C-1E82AA394B6C}"/>
              </a:ext>
            </a:extLst>
          </p:cNvPr>
          <p:cNvPicPr>
            <a:picLocks noChangeAspect="1"/>
          </p:cNvPicPr>
          <p:nvPr/>
        </p:nvPicPr>
        <p:blipFill>
          <a:blip r:embed="rId3"/>
          <a:stretch>
            <a:fillRect/>
          </a:stretch>
        </p:blipFill>
        <p:spPr>
          <a:xfrm>
            <a:off x="916885" y="1611366"/>
            <a:ext cx="10358231" cy="2434627"/>
          </a:xfrm>
          <a:prstGeom prst="rect">
            <a:avLst/>
          </a:prstGeom>
        </p:spPr>
      </p:pic>
      <p:sp>
        <p:nvSpPr>
          <p:cNvPr id="8" name="文本框 7">
            <a:extLst>
              <a:ext uri="{FF2B5EF4-FFF2-40B4-BE49-F238E27FC236}">
                <a16:creationId xmlns:a16="http://schemas.microsoft.com/office/drawing/2014/main" id="{87B790FF-A36F-7B0B-CCAD-484990F81867}"/>
              </a:ext>
            </a:extLst>
          </p:cNvPr>
          <p:cNvSpPr txBox="1"/>
          <p:nvPr/>
        </p:nvSpPr>
        <p:spPr>
          <a:xfrm>
            <a:off x="1788459" y="4121754"/>
            <a:ext cx="1042147" cy="338554"/>
          </a:xfrm>
          <a:prstGeom prst="rect">
            <a:avLst/>
          </a:prstGeom>
          <a:noFill/>
        </p:spPr>
        <p:txBody>
          <a:bodyPr wrap="square">
            <a:spAutoFit/>
          </a:bodyPr>
          <a:lstStyle/>
          <a:p>
            <a:r>
              <a:rPr lang="zh-CN" altLang="en-US" sz="1600" b="1">
                <a:solidFill>
                  <a:srgbClr val="3F5398"/>
                </a:solidFill>
              </a:rPr>
              <a:t>目标强度</a:t>
            </a:r>
          </a:p>
        </p:txBody>
      </p:sp>
      <p:sp>
        <p:nvSpPr>
          <p:cNvPr id="9" name="文本框 8">
            <a:extLst>
              <a:ext uri="{FF2B5EF4-FFF2-40B4-BE49-F238E27FC236}">
                <a16:creationId xmlns:a16="http://schemas.microsoft.com/office/drawing/2014/main" id="{94EAB617-7CC1-AF7E-2589-F8C2F4EA58F5}"/>
              </a:ext>
            </a:extLst>
          </p:cNvPr>
          <p:cNvSpPr txBox="1"/>
          <p:nvPr/>
        </p:nvSpPr>
        <p:spPr>
          <a:xfrm>
            <a:off x="4363570" y="4121754"/>
            <a:ext cx="1042147" cy="338554"/>
          </a:xfrm>
          <a:prstGeom prst="rect">
            <a:avLst/>
          </a:prstGeom>
          <a:noFill/>
        </p:spPr>
        <p:txBody>
          <a:bodyPr wrap="square">
            <a:spAutoFit/>
          </a:bodyPr>
          <a:lstStyle/>
          <a:p>
            <a:r>
              <a:rPr lang="zh-CN" altLang="en-US" sz="1600" b="1">
                <a:solidFill>
                  <a:srgbClr val="3F5398"/>
                </a:solidFill>
              </a:rPr>
              <a:t>目标大小</a:t>
            </a:r>
          </a:p>
        </p:txBody>
      </p:sp>
      <p:sp>
        <p:nvSpPr>
          <p:cNvPr id="10" name="文本框 9">
            <a:extLst>
              <a:ext uri="{FF2B5EF4-FFF2-40B4-BE49-F238E27FC236}">
                <a16:creationId xmlns:a16="http://schemas.microsoft.com/office/drawing/2014/main" id="{6387E291-B0A1-CE95-C2D0-EA070CD11E76}"/>
              </a:ext>
            </a:extLst>
          </p:cNvPr>
          <p:cNvSpPr txBox="1"/>
          <p:nvPr/>
        </p:nvSpPr>
        <p:spPr>
          <a:xfrm>
            <a:off x="6804209" y="4121754"/>
            <a:ext cx="1230407" cy="338554"/>
          </a:xfrm>
          <a:prstGeom prst="rect">
            <a:avLst/>
          </a:prstGeom>
          <a:noFill/>
        </p:spPr>
        <p:txBody>
          <a:bodyPr wrap="square">
            <a:spAutoFit/>
          </a:bodyPr>
          <a:lstStyle/>
          <a:p>
            <a:r>
              <a:rPr lang="zh-CN" altLang="en-US" sz="1600" b="1">
                <a:solidFill>
                  <a:srgbClr val="3F5398"/>
                </a:solidFill>
              </a:rPr>
              <a:t>点标签位置</a:t>
            </a:r>
          </a:p>
        </p:txBody>
      </p:sp>
      <p:sp>
        <p:nvSpPr>
          <p:cNvPr id="11" name="文本框 10">
            <a:extLst>
              <a:ext uri="{FF2B5EF4-FFF2-40B4-BE49-F238E27FC236}">
                <a16:creationId xmlns:a16="http://schemas.microsoft.com/office/drawing/2014/main" id="{30F27636-7C50-F641-586A-0F36357BA5F2}"/>
              </a:ext>
            </a:extLst>
          </p:cNvPr>
          <p:cNvSpPr txBox="1"/>
          <p:nvPr/>
        </p:nvSpPr>
        <p:spPr>
          <a:xfrm>
            <a:off x="9433109" y="4115261"/>
            <a:ext cx="1230407" cy="338554"/>
          </a:xfrm>
          <a:prstGeom prst="rect">
            <a:avLst/>
          </a:prstGeom>
          <a:noFill/>
        </p:spPr>
        <p:txBody>
          <a:bodyPr wrap="square">
            <a:spAutoFit/>
          </a:bodyPr>
          <a:lstStyle/>
          <a:p>
            <a:r>
              <a:rPr lang="zh-CN" altLang="en-US" sz="1600" b="1">
                <a:solidFill>
                  <a:srgbClr val="3F5398"/>
                </a:solidFill>
              </a:rPr>
              <a:t>点标签数量</a:t>
            </a:r>
          </a:p>
        </p:txBody>
      </p:sp>
      <p:grpSp>
        <p:nvGrpSpPr>
          <p:cNvPr id="15" name="组合 14">
            <a:extLst>
              <a:ext uri="{FF2B5EF4-FFF2-40B4-BE49-F238E27FC236}">
                <a16:creationId xmlns:a16="http://schemas.microsoft.com/office/drawing/2014/main" id="{67FE44CC-9E74-CB74-A3BE-3E53B019AE7B}"/>
              </a:ext>
            </a:extLst>
          </p:cNvPr>
          <p:cNvGrpSpPr/>
          <p:nvPr/>
        </p:nvGrpSpPr>
        <p:grpSpPr>
          <a:xfrm>
            <a:off x="916885" y="4679610"/>
            <a:ext cx="9581027" cy="1134047"/>
            <a:chOff x="699246" y="4632512"/>
            <a:chExt cx="9581027" cy="1134047"/>
          </a:xfrm>
        </p:grpSpPr>
        <p:sp>
          <p:nvSpPr>
            <p:cNvPr id="13" name="文本框 12">
              <a:extLst>
                <a:ext uri="{FF2B5EF4-FFF2-40B4-BE49-F238E27FC236}">
                  <a16:creationId xmlns:a16="http://schemas.microsoft.com/office/drawing/2014/main" id="{97196ED2-614E-D619-61B2-A133F271526E}"/>
                </a:ext>
              </a:extLst>
            </p:cNvPr>
            <p:cNvSpPr txBox="1"/>
            <p:nvPr/>
          </p:nvSpPr>
          <p:spPr>
            <a:xfrm>
              <a:off x="3328144" y="4689341"/>
              <a:ext cx="6952129" cy="1077218"/>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b="1"/>
                <a:t>目标强度大 → 最大 </a:t>
              </a:r>
              <a:r>
                <a:rPr lang="en-US" altLang="zh-CN" sz="1600" b="1"/>
                <a:t>IoU </a:t>
              </a:r>
              <a:r>
                <a:rPr lang="zh-CN" altLang="en-US" sz="1600" b="1"/>
                <a:t>高，训练更快</a:t>
              </a:r>
              <a:r>
                <a:rPr lang="zh-CN" altLang="en-US" sz="1600"/>
                <a:t>（</a:t>
              </a:r>
              <a:r>
                <a:rPr lang="en-US" altLang="zh-CN" sz="1600"/>
                <a:t>&gt;100 </a:t>
              </a:r>
              <a:r>
                <a:rPr lang="zh-CN" altLang="en-US" sz="1600"/>
                <a:t>强度更优）</a:t>
              </a:r>
              <a:endParaRPr lang="en-US" altLang="zh-CN" sz="1600"/>
            </a:p>
            <a:p>
              <a:pPr marL="285750" indent="-285750">
                <a:buFont typeface="Wingdings" panose="05000000000000000000" pitchFamily="2" charset="2"/>
                <a:buChar char="ü"/>
              </a:pPr>
              <a:r>
                <a:rPr lang="zh-CN" altLang="en-US" sz="1600" b="1"/>
                <a:t>目标越大 → 最大 </a:t>
              </a:r>
              <a:r>
                <a:rPr lang="en-US" altLang="zh-CN" sz="1600" b="1"/>
                <a:t>IoU </a:t>
              </a:r>
              <a:r>
                <a:rPr lang="zh-CN" altLang="en-US" sz="1600" b="1"/>
                <a:t>低，映射退化更快</a:t>
              </a:r>
              <a:r>
                <a:rPr lang="zh-CN" altLang="en-US" sz="1600"/>
                <a:t>（目标增大加剧退化）</a:t>
              </a:r>
              <a:endParaRPr lang="en-US" altLang="zh-CN" sz="1600"/>
            </a:p>
            <a:p>
              <a:pPr marL="285750" indent="-285750">
                <a:buFont typeface="Wingdings" panose="05000000000000000000" pitchFamily="2" charset="2"/>
                <a:buChar char="ü"/>
              </a:pPr>
              <a:r>
                <a:rPr lang="zh-CN" altLang="en-US" sz="1600" b="1"/>
                <a:t>点标签位置偏离中心 → 最大 </a:t>
              </a:r>
              <a:r>
                <a:rPr lang="en-US" altLang="zh-CN" sz="1600" b="1"/>
                <a:t>IoU </a:t>
              </a:r>
              <a:r>
                <a:rPr lang="zh-CN" altLang="en-US" sz="1600" b="1"/>
                <a:t>下降</a:t>
              </a:r>
              <a:r>
                <a:rPr lang="zh-CN" altLang="en-US" sz="1600"/>
                <a:t>（尤其是偏向边缘）</a:t>
              </a:r>
              <a:endParaRPr lang="en-US" altLang="zh-CN" sz="1600"/>
            </a:p>
            <a:p>
              <a:pPr marL="285750" indent="-285750">
                <a:buFont typeface="Wingdings" panose="05000000000000000000" pitchFamily="2" charset="2"/>
                <a:buChar char="ü"/>
              </a:pPr>
              <a:r>
                <a:rPr lang="zh-CN" altLang="en-US" sz="1600" b="1"/>
                <a:t>标签点数多 → 最大 </a:t>
              </a:r>
              <a:r>
                <a:rPr lang="en-US" altLang="zh-CN" sz="1600" b="1"/>
                <a:t>IoU </a:t>
              </a:r>
              <a:r>
                <a:rPr lang="zh-CN" altLang="en-US" sz="1600" b="1"/>
                <a:t>提高</a:t>
              </a:r>
              <a:r>
                <a:rPr lang="zh-CN" altLang="en-US" sz="1600"/>
                <a:t>（更多监督抑制退化）</a:t>
              </a:r>
            </a:p>
          </p:txBody>
        </p:sp>
        <p:sp>
          <p:nvSpPr>
            <p:cNvPr id="14" name="文本框 13">
              <a:extLst>
                <a:ext uri="{FF2B5EF4-FFF2-40B4-BE49-F238E27FC236}">
                  <a16:creationId xmlns:a16="http://schemas.microsoft.com/office/drawing/2014/main" id="{873600FB-44D9-B898-DD01-3F10B1B8A231}"/>
                </a:ext>
              </a:extLst>
            </p:cNvPr>
            <p:cNvSpPr txBox="1"/>
            <p:nvPr/>
          </p:nvSpPr>
          <p:spPr>
            <a:xfrm>
              <a:off x="699246" y="4632512"/>
              <a:ext cx="1896035" cy="400110"/>
            </a:xfrm>
            <a:prstGeom prst="rect">
              <a:avLst/>
            </a:prstGeom>
            <a:noFill/>
          </p:spPr>
          <p:txBody>
            <a:bodyPr wrap="square" rtlCol="0">
              <a:spAutoFit/>
            </a:bodyPr>
            <a:lstStyle/>
            <a:p>
              <a:r>
                <a:rPr lang="zh-CN" altLang="en-US" sz="2000" b="1">
                  <a:solidFill>
                    <a:srgbClr val="3F5398"/>
                  </a:solidFill>
                </a:rPr>
                <a:t>实验结果分析：</a:t>
              </a:r>
            </a:p>
          </p:txBody>
        </p:sp>
      </p:grpSp>
    </p:spTree>
    <p:extLst>
      <p:ext uri="{BB962C8B-B14F-4D97-AF65-F5344CB8AC3E}">
        <p14:creationId xmlns:p14="http://schemas.microsoft.com/office/powerpoint/2010/main" val="258476996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302C8-F077-32E3-556F-2793C63728E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BB8117D-DC6D-3CCF-A81F-247F7979483C}"/>
              </a:ext>
            </a:extLst>
          </p:cNvPr>
          <p:cNvSpPr>
            <a:spLocks noGrp="1"/>
          </p:cNvSpPr>
          <p:nvPr>
            <p:ph type="body" sz="quarter" idx="13"/>
          </p:nvPr>
        </p:nvSpPr>
        <p:spPr/>
        <p:txBody>
          <a:bodyPr/>
          <a:lstStyle/>
          <a:p>
            <a:pPr marL="0" indent="0">
              <a:buNone/>
            </a:pPr>
            <a:r>
              <a:rPr lang="en-US" altLang="zh-CN"/>
              <a:t> LESPS</a:t>
            </a:r>
            <a:r>
              <a:rPr lang="zh-CN" altLang="en-US"/>
              <a:t>（单点监督标签进化）</a:t>
            </a:r>
          </a:p>
        </p:txBody>
      </p:sp>
      <p:sp>
        <p:nvSpPr>
          <p:cNvPr id="4" name="文本框 3">
            <a:extLst>
              <a:ext uri="{FF2B5EF4-FFF2-40B4-BE49-F238E27FC236}">
                <a16:creationId xmlns:a16="http://schemas.microsoft.com/office/drawing/2014/main" id="{2F3FAF80-2595-1889-8164-578023BF8C0A}"/>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arXiv:2304.01484v3 [cs.CV] 4 Oct 2024</a:t>
            </a:r>
            <a:r>
              <a:rPr lang="zh-CN" altLang="en-US" b="1">
                <a:solidFill>
                  <a:schemeClr val="bg1">
                    <a:lumMod val="65000"/>
                  </a:schemeClr>
                </a:solidFill>
              </a:rPr>
              <a:t>（</a:t>
            </a:r>
            <a:r>
              <a:rPr lang="en-US" altLang="zh-CN" b="1">
                <a:solidFill>
                  <a:schemeClr val="bg1">
                    <a:lumMod val="65000"/>
                  </a:schemeClr>
                </a:solidFill>
              </a:rPr>
              <a:t>CVPR 2023</a:t>
            </a:r>
            <a:r>
              <a:rPr lang="zh-CN" altLang="en-US" b="1">
                <a:solidFill>
                  <a:schemeClr val="bg1">
                    <a:lumMod val="65000"/>
                  </a:schemeClr>
                </a:solidFill>
              </a:rPr>
              <a:t>）</a:t>
            </a:r>
          </a:p>
        </p:txBody>
      </p:sp>
      <p:pic>
        <p:nvPicPr>
          <p:cNvPr id="6" name="图片 5">
            <a:extLst>
              <a:ext uri="{FF2B5EF4-FFF2-40B4-BE49-F238E27FC236}">
                <a16:creationId xmlns:a16="http://schemas.microsoft.com/office/drawing/2014/main" id="{7F94D8DF-C0EB-E949-669B-955976A7EC10}"/>
              </a:ext>
            </a:extLst>
          </p:cNvPr>
          <p:cNvPicPr>
            <a:picLocks noChangeAspect="1"/>
          </p:cNvPicPr>
          <p:nvPr/>
        </p:nvPicPr>
        <p:blipFill>
          <a:blip r:embed="rId2"/>
          <a:stretch>
            <a:fillRect/>
          </a:stretch>
        </p:blipFill>
        <p:spPr>
          <a:xfrm>
            <a:off x="362076" y="1945148"/>
            <a:ext cx="6893720" cy="3801564"/>
          </a:xfrm>
          <a:prstGeom prst="rect">
            <a:avLst/>
          </a:prstGeom>
        </p:spPr>
      </p:pic>
      <p:sp>
        <p:nvSpPr>
          <p:cNvPr id="3" name="文本框 2">
            <a:extLst>
              <a:ext uri="{FF2B5EF4-FFF2-40B4-BE49-F238E27FC236}">
                <a16:creationId xmlns:a16="http://schemas.microsoft.com/office/drawing/2014/main" id="{B7C742B7-8718-5969-68C9-ED1688D45D18}"/>
              </a:ext>
            </a:extLst>
          </p:cNvPr>
          <p:cNvSpPr txBox="1"/>
          <p:nvPr/>
        </p:nvSpPr>
        <p:spPr>
          <a:xfrm>
            <a:off x="362076" y="850907"/>
            <a:ext cx="5043641" cy="584775"/>
          </a:xfrm>
          <a:prstGeom prst="rect">
            <a:avLst/>
          </a:prstGeom>
          <a:noFill/>
        </p:spPr>
        <p:txBody>
          <a:bodyPr wrap="square" rtlCol="0">
            <a:spAutoFit/>
          </a:bodyPr>
          <a:lstStyle/>
          <a:p>
            <a:r>
              <a:rPr lang="en-US" altLang="zh-CN" sz="3200" b="1">
                <a:solidFill>
                  <a:srgbClr val="FF0000"/>
                </a:solidFill>
              </a:rPr>
              <a:t>LESPS </a:t>
            </a:r>
            <a:r>
              <a:rPr lang="zh-CN" altLang="en-US" sz="3200" b="1">
                <a:solidFill>
                  <a:srgbClr val="FF0000"/>
                </a:solidFill>
              </a:rPr>
              <a:t>标签进化过程</a:t>
            </a:r>
          </a:p>
        </p:txBody>
      </p:sp>
      <p:sp>
        <p:nvSpPr>
          <p:cNvPr id="5" name="文本框 4">
            <a:extLst>
              <a:ext uri="{FF2B5EF4-FFF2-40B4-BE49-F238E27FC236}">
                <a16:creationId xmlns:a16="http://schemas.microsoft.com/office/drawing/2014/main" id="{7B640F82-C864-DB26-7E53-4158C4866289}"/>
              </a:ext>
            </a:extLst>
          </p:cNvPr>
          <p:cNvSpPr txBox="1"/>
          <p:nvPr/>
        </p:nvSpPr>
        <p:spPr>
          <a:xfrm>
            <a:off x="8223462" y="2966712"/>
            <a:ext cx="3455082" cy="1508105"/>
          </a:xfrm>
          <a:prstGeom prst="rect">
            <a:avLst/>
          </a:prstGeom>
          <a:noFill/>
        </p:spPr>
        <p:txBody>
          <a:bodyPr wrap="square" rtlCol="0">
            <a:spAutoFit/>
          </a:bodyPr>
          <a:lstStyle/>
          <a:p>
            <a:r>
              <a:rPr lang="zh-CN" altLang="en-US" sz="2000" b="1">
                <a:solidFill>
                  <a:srgbClr val="3E75B6"/>
                </a:solidFill>
              </a:rPr>
              <a:t>主要方法：</a:t>
            </a:r>
            <a:endParaRPr lang="en-US" altLang="zh-CN" sz="2000" b="1">
              <a:solidFill>
                <a:srgbClr val="3E75B6"/>
              </a:solidFill>
            </a:endParaRPr>
          </a:p>
          <a:p>
            <a:endParaRPr lang="en-US" altLang="zh-CN" b="1">
              <a:solidFill>
                <a:srgbClr val="3E75B6"/>
              </a:solidFill>
            </a:endParaRPr>
          </a:p>
          <a:p>
            <a:pPr marL="342900" indent="-342900">
              <a:buFont typeface="+mj-lt"/>
              <a:buAutoNum type="alphaLcPeriod"/>
            </a:pPr>
            <a:r>
              <a:rPr lang="zh-CN" altLang="en-US" b="1">
                <a:solidFill>
                  <a:srgbClr val="3E75B6"/>
                </a:solidFill>
              </a:rPr>
              <a:t>候选像素提取（自适应阈值）</a:t>
            </a:r>
            <a:endParaRPr lang="en-US" altLang="zh-CN" b="1">
              <a:solidFill>
                <a:srgbClr val="3E75B6"/>
              </a:solidFill>
            </a:endParaRPr>
          </a:p>
          <a:p>
            <a:pPr marL="342900" indent="-342900">
              <a:buFont typeface="+mj-lt"/>
              <a:buAutoNum type="alphaLcPeriod"/>
            </a:pPr>
            <a:r>
              <a:rPr lang="zh-CN" altLang="en-US" b="1">
                <a:solidFill>
                  <a:srgbClr val="3E75B6"/>
                </a:solidFill>
              </a:rPr>
              <a:t>虚警消除（</a:t>
            </a:r>
            <a:r>
              <a:rPr lang="en-US" altLang="zh-CN" b="1">
                <a:solidFill>
                  <a:srgbClr val="3E75B6"/>
                </a:solidFill>
              </a:rPr>
              <a:t>8-</a:t>
            </a:r>
            <a:r>
              <a:rPr lang="zh-CN" altLang="en-US" b="1">
                <a:solidFill>
                  <a:srgbClr val="3E75B6"/>
                </a:solidFill>
              </a:rPr>
              <a:t>连通区域）</a:t>
            </a:r>
            <a:endParaRPr lang="en-US" altLang="zh-CN" b="1">
              <a:solidFill>
                <a:srgbClr val="3E75B6"/>
              </a:solidFill>
            </a:endParaRPr>
          </a:p>
          <a:p>
            <a:pPr marL="342900" indent="-342900">
              <a:buFont typeface="+mj-lt"/>
              <a:buAutoNum type="alphaLcPeriod"/>
            </a:pPr>
            <a:r>
              <a:rPr lang="zh-CN" altLang="en-US" b="1">
                <a:solidFill>
                  <a:srgbClr val="3E75B6"/>
                </a:solidFill>
              </a:rPr>
              <a:t>标签更新（加权求和）</a:t>
            </a:r>
          </a:p>
        </p:txBody>
      </p:sp>
      <p:sp>
        <p:nvSpPr>
          <p:cNvPr id="8" name="文本框 7">
            <a:extLst>
              <a:ext uri="{FF2B5EF4-FFF2-40B4-BE49-F238E27FC236}">
                <a16:creationId xmlns:a16="http://schemas.microsoft.com/office/drawing/2014/main" id="{9401D3C4-9962-93D7-0C85-71B82DEBD861}"/>
              </a:ext>
            </a:extLst>
          </p:cNvPr>
          <p:cNvSpPr txBox="1"/>
          <p:nvPr/>
        </p:nvSpPr>
        <p:spPr>
          <a:xfrm>
            <a:off x="362076" y="1547096"/>
            <a:ext cx="7792279" cy="369332"/>
          </a:xfrm>
          <a:prstGeom prst="rect">
            <a:avLst/>
          </a:prstGeom>
          <a:noFill/>
        </p:spPr>
        <p:txBody>
          <a:bodyPr wrap="square">
            <a:spAutoFit/>
          </a:bodyPr>
          <a:lstStyle/>
          <a:p>
            <a:r>
              <a:rPr lang="zh-CN" altLang="en-US" b="1"/>
              <a:t>利用 </a:t>
            </a:r>
            <a:r>
              <a:rPr lang="en-US" altLang="zh-CN" b="1"/>
              <a:t>CNN </a:t>
            </a:r>
            <a:r>
              <a:rPr lang="zh-CN" altLang="en-US" b="1"/>
              <a:t>的中间预测逐步扩展单点监督的标签，最终形成完整的目标掩码。</a:t>
            </a:r>
          </a:p>
        </p:txBody>
      </p:sp>
    </p:spTree>
    <p:extLst>
      <p:ext uri="{BB962C8B-B14F-4D97-AF65-F5344CB8AC3E}">
        <p14:creationId xmlns:p14="http://schemas.microsoft.com/office/powerpoint/2010/main" val="10622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A4FC7-B0EB-E94F-03BC-2F5F94AB8F5B}"/>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6505A5E1-3E34-9E71-3F3C-33722CD500A0}"/>
              </a:ext>
            </a:extLst>
          </p:cNvPr>
          <p:cNvSpPr>
            <a:spLocks noGrp="1"/>
          </p:cNvSpPr>
          <p:nvPr>
            <p:ph type="body" sz="quarter" idx="13"/>
          </p:nvPr>
        </p:nvSpPr>
        <p:spPr/>
        <p:txBody>
          <a:bodyPr/>
          <a:lstStyle/>
          <a:p>
            <a:pPr marL="0" indent="0">
              <a:buNone/>
            </a:pPr>
            <a:r>
              <a:rPr lang="en-US" altLang="zh-CN"/>
              <a:t> LESPS</a:t>
            </a:r>
            <a:r>
              <a:rPr lang="zh-CN" altLang="en-US"/>
              <a:t>（单点监督标签进化）</a:t>
            </a:r>
          </a:p>
        </p:txBody>
      </p:sp>
      <p:sp>
        <p:nvSpPr>
          <p:cNvPr id="4" name="文本框 3">
            <a:extLst>
              <a:ext uri="{FF2B5EF4-FFF2-40B4-BE49-F238E27FC236}">
                <a16:creationId xmlns:a16="http://schemas.microsoft.com/office/drawing/2014/main" id="{816DEB1B-9704-A70E-0C3A-B115DE8CDF6A}"/>
              </a:ext>
            </a:extLst>
          </p:cNvPr>
          <p:cNvSpPr txBox="1"/>
          <p:nvPr/>
        </p:nvSpPr>
        <p:spPr>
          <a:xfrm>
            <a:off x="362077" y="6338873"/>
            <a:ext cx="6173734" cy="369332"/>
          </a:xfrm>
          <a:prstGeom prst="rect">
            <a:avLst/>
          </a:prstGeom>
          <a:noFill/>
        </p:spPr>
        <p:txBody>
          <a:bodyPr wrap="square">
            <a:spAutoFit/>
          </a:bodyPr>
          <a:lstStyle/>
          <a:p>
            <a:r>
              <a:rPr lang="en-US" altLang="zh-CN" b="1">
                <a:solidFill>
                  <a:schemeClr val="bg1">
                    <a:lumMod val="65000"/>
                  </a:schemeClr>
                </a:solidFill>
              </a:rPr>
              <a:t>arXiv:2304.01484v3 [cs.CV] 4 Oct 2024</a:t>
            </a:r>
            <a:r>
              <a:rPr lang="zh-CN" altLang="en-US" b="1">
                <a:solidFill>
                  <a:schemeClr val="bg1">
                    <a:lumMod val="65000"/>
                  </a:schemeClr>
                </a:solidFill>
              </a:rPr>
              <a:t>（</a:t>
            </a:r>
            <a:r>
              <a:rPr lang="en-US" altLang="zh-CN" b="1">
                <a:solidFill>
                  <a:schemeClr val="bg1">
                    <a:lumMod val="65000"/>
                  </a:schemeClr>
                </a:solidFill>
              </a:rPr>
              <a:t>CVPR 2023</a:t>
            </a:r>
            <a:r>
              <a:rPr lang="zh-CN" altLang="en-US" b="1">
                <a:solidFill>
                  <a:schemeClr val="bg1">
                    <a:lumMod val="65000"/>
                  </a:schemeClr>
                </a:solidFill>
              </a:rPr>
              <a:t>）</a:t>
            </a:r>
          </a:p>
        </p:txBody>
      </p:sp>
      <p:pic>
        <p:nvPicPr>
          <p:cNvPr id="5" name="图片 4">
            <a:extLst>
              <a:ext uri="{FF2B5EF4-FFF2-40B4-BE49-F238E27FC236}">
                <a16:creationId xmlns:a16="http://schemas.microsoft.com/office/drawing/2014/main" id="{0D336D11-B89B-3253-3D76-1CA89800606D}"/>
              </a:ext>
            </a:extLst>
          </p:cNvPr>
          <p:cNvPicPr>
            <a:picLocks noChangeAspect="1"/>
          </p:cNvPicPr>
          <p:nvPr/>
        </p:nvPicPr>
        <p:blipFill>
          <a:blip r:embed="rId3"/>
          <a:stretch>
            <a:fillRect/>
          </a:stretch>
        </p:blipFill>
        <p:spPr>
          <a:xfrm>
            <a:off x="2883896" y="2162330"/>
            <a:ext cx="6615704" cy="3627558"/>
          </a:xfrm>
          <a:prstGeom prst="rect">
            <a:avLst/>
          </a:prstGeom>
        </p:spPr>
      </p:pic>
      <p:sp>
        <p:nvSpPr>
          <p:cNvPr id="6" name="文本框 5">
            <a:extLst>
              <a:ext uri="{FF2B5EF4-FFF2-40B4-BE49-F238E27FC236}">
                <a16:creationId xmlns:a16="http://schemas.microsoft.com/office/drawing/2014/main" id="{0FA83DEC-7F1C-8C4B-42F9-5E4004E2B7AF}"/>
              </a:ext>
            </a:extLst>
          </p:cNvPr>
          <p:cNvSpPr txBox="1"/>
          <p:nvPr/>
        </p:nvSpPr>
        <p:spPr>
          <a:xfrm>
            <a:off x="362076" y="850907"/>
            <a:ext cx="6269987" cy="584775"/>
          </a:xfrm>
          <a:prstGeom prst="rect">
            <a:avLst/>
          </a:prstGeom>
          <a:noFill/>
        </p:spPr>
        <p:txBody>
          <a:bodyPr wrap="square" rtlCol="0">
            <a:spAutoFit/>
          </a:bodyPr>
          <a:lstStyle/>
          <a:p>
            <a:r>
              <a:rPr lang="en-US" altLang="zh-CN" sz="3200" b="1">
                <a:solidFill>
                  <a:srgbClr val="FF0000"/>
                </a:solidFill>
              </a:rPr>
              <a:t>A. </a:t>
            </a:r>
            <a:r>
              <a:rPr lang="zh-CN" altLang="en-US" sz="3200" b="1">
                <a:solidFill>
                  <a:srgbClr val="FF0000"/>
                </a:solidFill>
              </a:rPr>
              <a:t>候选像素提取</a:t>
            </a:r>
          </a:p>
        </p:txBody>
      </p:sp>
      <p:sp>
        <p:nvSpPr>
          <p:cNvPr id="8" name="文本框 7">
            <a:extLst>
              <a:ext uri="{FF2B5EF4-FFF2-40B4-BE49-F238E27FC236}">
                <a16:creationId xmlns:a16="http://schemas.microsoft.com/office/drawing/2014/main" id="{8A3DA3E6-EB9A-2638-693F-B670D2E29AB9}"/>
              </a:ext>
            </a:extLst>
          </p:cNvPr>
          <p:cNvSpPr txBox="1"/>
          <p:nvPr/>
        </p:nvSpPr>
        <p:spPr>
          <a:xfrm>
            <a:off x="362076" y="1598951"/>
            <a:ext cx="6269987" cy="400110"/>
          </a:xfrm>
          <a:prstGeom prst="rect">
            <a:avLst/>
          </a:prstGeom>
          <a:noFill/>
        </p:spPr>
        <p:txBody>
          <a:bodyPr wrap="square" rtlCol="0">
            <a:spAutoFit/>
          </a:bodyPr>
          <a:lstStyle/>
          <a:p>
            <a:r>
              <a:rPr lang="zh-CN" altLang="en-US" sz="2000" b="1">
                <a:solidFill>
                  <a:srgbClr val="3F5398"/>
                </a:solidFill>
              </a:rPr>
              <a:t>目标：从 </a:t>
            </a:r>
            <a:r>
              <a:rPr lang="en-US" altLang="zh-CN" sz="2000" b="1">
                <a:solidFill>
                  <a:srgbClr val="3F5398"/>
                </a:solidFill>
              </a:rPr>
              <a:t>CNN </a:t>
            </a:r>
            <a:r>
              <a:rPr lang="zh-CN" altLang="en-US" sz="2000" b="1">
                <a:solidFill>
                  <a:srgbClr val="3F5398"/>
                </a:solidFill>
              </a:rPr>
              <a:t>预测中选出可能属于目标的像素。</a:t>
            </a:r>
          </a:p>
        </p:txBody>
      </p:sp>
    </p:spTree>
    <p:extLst>
      <p:ext uri="{BB962C8B-B14F-4D97-AF65-F5344CB8AC3E}">
        <p14:creationId xmlns:p14="http://schemas.microsoft.com/office/powerpoint/2010/main" val="145422963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BA6FF7AA-9432-421C-9950-904B75FBEC83}" vid="{AE09165A-084C-4FD1-91AD-6073C49C676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4075</TotalTime>
  <Words>1735</Words>
  <Application>Microsoft Office PowerPoint</Application>
  <PresentationFormat>宽屏</PresentationFormat>
  <Paragraphs>209</Paragraphs>
  <Slides>27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Microsoft YaHei UI</vt:lpstr>
      <vt:lpstr>等线</vt:lpstr>
      <vt:lpstr>微软雅黑</vt:lpstr>
      <vt:lpstr>Arial</vt:lpstr>
      <vt:lpstr>Cambria Math</vt:lpstr>
      <vt:lpstr>Times New Roman</vt:lpstr>
      <vt:lpstr>Wingdings</vt:lpstr>
      <vt:lpstr>主题1</vt:lpstr>
      <vt:lpstr>Infrared Small Target Detection Driven by Single-Point Supervision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雨菲 宋</dc:creator>
  <cp:lastModifiedBy>雨菲 宋</cp:lastModifiedBy>
  <cp:revision>2</cp:revision>
  <dcterms:created xsi:type="dcterms:W3CDTF">2025-02-25T10:35:44Z</dcterms:created>
  <dcterms:modified xsi:type="dcterms:W3CDTF">2025-07-13T10:23:48Z</dcterms:modified>
</cp:coreProperties>
</file>